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9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0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2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4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8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1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0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1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22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23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6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7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28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9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0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31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3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33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3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heme/themeOverride1.xml" ContentType="application/vnd.openxmlformats-officedocument.themeOverr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35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3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</p:sldMasterIdLst>
  <p:notesMasterIdLst>
    <p:notesMasterId r:id="rId63"/>
  </p:notesMasterIdLst>
  <p:handoutMasterIdLst>
    <p:handoutMasterId r:id="rId64"/>
  </p:handoutMasterIdLst>
  <p:sldIdLst>
    <p:sldId id="256" r:id="rId5"/>
    <p:sldId id="258" r:id="rId6"/>
    <p:sldId id="334" r:id="rId7"/>
    <p:sldId id="284" r:id="rId8"/>
    <p:sldId id="317" r:id="rId9"/>
    <p:sldId id="318" r:id="rId10"/>
    <p:sldId id="324" r:id="rId11"/>
    <p:sldId id="341" r:id="rId12"/>
    <p:sldId id="332" r:id="rId13"/>
    <p:sldId id="333" r:id="rId14"/>
    <p:sldId id="329" r:id="rId15"/>
    <p:sldId id="305" r:id="rId16"/>
    <p:sldId id="306" r:id="rId17"/>
    <p:sldId id="307" r:id="rId18"/>
    <p:sldId id="308" r:id="rId19"/>
    <p:sldId id="319" r:id="rId20"/>
    <p:sldId id="303" r:id="rId21"/>
    <p:sldId id="309" r:id="rId22"/>
    <p:sldId id="260" r:id="rId23"/>
    <p:sldId id="264" r:id="rId24"/>
    <p:sldId id="265" r:id="rId25"/>
    <p:sldId id="267" r:id="rId26"/>
    <p:sldId id="295" r:id="rId27"/>
    <p:sldId id="266" r:id="rId28"/>
    <p:sldId id="269" r:id="rId29"/>
    <p:sldId id="270" r:id="rId30"/>
    <p:sldId id="311" r:id="rId31"/>
    <p:sldId id="261" r:id="rId32"/>
    <p:sldId id="292" r:id="rId33"/>
    <p:sldId id="273" r:id="rId34"/>
    <p:sldId id="262" r:id="rId35"/>
    <p:sldId id="274" r:id="rId36"/>
    <p:sldId id="312" r:id="rId37"/>
    <p:sldId id="275" r:id="rId38"/>
    <p:sldId id="277" r:id="rId39"/>
    <p:sldId id="278" r:id="rId40"/>
    <p:sldId id="279" r:id="rId41"/>
    <p:sldId id="313" r:id="rId42"/>
    <p:sldId id="280" r:id="rId43"/>
    <p:sldId id="294" r:id="rId44"/>
    <p:sldId id="330" r:id="rId45"/>
    <p:sldId id="316" r:id="rId46"/>
    <p:sldId id="331" r:id="rId47"/>
    <p:sldId id="315" r:id="rId48"/>
    <p:sldId id="344" r:id="rId49"/>
    <p:sldId id="345" r:id="rId50"/>
    <p:sldId id="343" r:id="rId51"/>
    <p:sldId id="314" r:id="rId52"/>
    <p:sldId id="323" r:id="rId53"/>
    <p:sldId id="326" r:id="rId54"/>
    <p:sldId id="320" r:id="rId55"/>
    <p:sldId id="338" r:id="rId56"/>
    <p:sldId id="321" r:id="rId57"/>
    <p:sldId id="340" r:id="rId58"/>
    <p:sldId id="339" r:id="rId59"/>
    <p:sldId id="346" r:id="rId60"/>
    <p:sldId id="347" r:id="rId61"/>
    <p:sldId id="283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BAA08A-AB7B-4270-BD23-2A49A2E716B1}">
          <p14:sldIdLst>
            <p14:sldId id="256"/>
            <p14:sldId id="258"/>
            <p14:sldId id="334"/>
            <p14:sldId id="284"/>
            <p14:sldId id="317"/>
            <p14:sldId id="318"/>
            <p14:sldId id="324"/>
            <p14:sldId id="341"/>
            <p14:sldId id="332"/>
            <p14:sldId id="333"/>
            <p14:sldId id="329"/>
            <p14:sldId id="305"/>
            <p14:sldId id="306"/>
            <p14:sldId id="307"/>
            <p14:sldId id="308"/>
            <p14:sldId id="319"/>
            <p14:sldId id="303"/>
            <p14:sldId id="309"/>
            <p14:sldId id="260"/>
            <p14:sldId id="264"/>
            <p14:sldId id="265"/>
            <p14:sldId id="267"/>
            <p14:sldId id="295"/>
            <p14:sldId id="266"/>
            <p14:sldId id="269"/>
            <p14:sldId id="270"/>
            <p14:sldId id="311"/>
            <p14:sldId id="261"/>
            <p14:sldId id="292"/>
            <p14:sldId id="273"/>
            <p14:sldId id="262"/>
            <p14:sldId id="274"/>
            <p14:sldId id="312"/>
            <p14:sldId id="275"/>
            <p14:sldId id="277"/>
            <p14:sldId id="278"/>
            <p14:sldId id="279"/>
            <p14:sldId id="313"/>
            <p14:sldId id="280"/>
            <p14:sldId id="294"/>
            <p14:sldId id="330"/>
            <p14:sldId id="316"/>
            <p14:sldId id="331"/>
            <p14:sldId id="315"/>
            <p14:sldId id="344"/>
            <p14:sldId id="345"/>
            <p14:sldId id="343"/>
            <p14:sldId id="314"/>
            <p14:sldId id="323"/>
            <p14:sldId id="326"/>
            <p14:sldId id="320"/>
            <p14:sldId id="338"/>
            <p14:sldId id="321"/>
            <p14:sldId id="340"/>
            <p14:sldId id="339"/>
            <p14:sldId id="346"/>
            <p14:sldId id="347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9D433D-326D-818F-ADD4-B1B05D5C975D}" name="Audrey Ward" initials="AW" userId="S::AWard@perlaw.ca::d7393afa-db9b-4557-afa1-f041812c86c8" providerId="AD"/>
  <p188:author id="{5ECECF58-7CAE-217B-AC49-4BC4FD5F6C04}" name="Flávia Pissoto" initials="FP" userId="S::Fpissoto@perlaw.ca::3da4a57c-fb53-47f8-9b55-9edba11827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C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4689" autoAdjust="0"/>
  </p:normalViewPr>
  <p:slideViewPr>
    <p:cSldViewPr>
      <p:cViewPr varScale="1">
        <p:scale>
          <a:sx n="68" d="100"/>
          <a:sy n="68" d="100"/>
        </p:scale>
        <p:origin x="16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4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78C6C08-0396-9A6F-A940-0DBA279E09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385BDDD-00B4-D386-1376-CFB54D229D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EFF2F22-33C2-B3F1-E569-C85716EEBC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39FE9C9-00F9-32DF-9EB0-D62A4B9C22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D95A26-6559-F74B-A0AD-380AEA9BB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1E1EF5D-B748-29F3-04A4-C8F0FC3935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CF2123A-4C1B-FFE2-23B8-B63F4225FF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r-FR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396DFC9E-D786-1C38-9205-E87AFA88F4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80C0121B-5AC7-1774-D1C2-4D69A85304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5CD0219D-0CC3-77BD-CF38-9D5146FC36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fr-FR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BEDFE98D-BAA8-4FE5-C982-D3950DEF2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A29A6F-B6C1-5C40-ADA2-BAB590D40738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immigration-refugies-citoyennete/services/immigrer-canada/entree-express/documents/exigences-linguistiques.htm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6BE1C6D-0644-2AED-31E7-F691D4FCF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88D48-A22E-9D4B-A959-675466E44E43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55FD8EF0-0AA1-046C-85C7-0ABA7C3EDB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5F24BAD-E683-DB46-7002-8269D1449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0046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https://www.canada.ca/fr/immigration-refugies-citoyennete/organisation/publications-guides/bulletins-guides-operationnels/resdience-permanente/categories-immigration-economique/experience.html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20862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</a:t>
            </a:r>
            <a:r>
              <a:rPr lang="fr-FR" dirty="0" err="1"/>
              <a:t>www.canada.ca</a:t>
            </a:r>
            <a:r>
              <a:rPr lang="fr-FR" dirty="0"/>
              <a:t>/</a:t>
            </a:r>
            <a:r>
              <a:rPr lang="fr-FR" dirty="0" err="1"/>
              <a:t>fr</a:t>
            </a:r>
            <a:r>
              <a:rPr lang="fr-FR" dirty="0"/>
              <a:t>/immigration-refugies-</a:t>
            </a:r>
            <a:r>
              <a:rPr lang="fr-FR" dirty="0" err="1"/>
              <a:t>citoyennete</a:t>
            </a:r>
            <a:r>
              <a:rPr lang="fr-FR" dirty="0"/>
              <a:t>/services/immigrer-canada/</a:t>
            </a:r>
            <a:r>
              <a:rPr lang="fr-FR" dirty="0" err="1"/>
              <a:t>entree</a:t>
            </a:r>
            <a:r>
              <a:rPr lang="fr-FR" dirty="0"/>
              <a:t>-express/</a:t>
            </a:r>
            <a:r>
              <a:rPr lang="fr-FR" dirty="0" err="1"/>
              <a:t>admissibilite</a:t>
            </a:r>
            <a:r>
              <a:rPr lang="fr-FR" dirty="0"/>
              <a:t>/</a:t>
            </a:r>
            <a:r>
              <a:rPr lang="fr-FR" dirty="0" err="1"/>
              <a:t>categorie-experience-canadienne.html#minimales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1845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5937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99747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26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3401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Exigences linguistiques – Immigrants qualifiés (Entrée express) - Canada.ca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31341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9347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5556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98740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https://www.canada.ca/fr/immigration-refugies-citoyennete/organisation/publications-guides/bulletins-guides-operationnels/resdience-permanente/categories-immigration-economique/travailleurs-qualifies-federal/apres.html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66528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29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15318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1469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93417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https://www.canada.ca/fr/immigration-refugies-citoyennete/services/immigrer-canada/entree-express/admissibilite/travailleurs-qualifies-federal.html#exigences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41300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24147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653222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841083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125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1944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6160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655547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39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28097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40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39253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FAD78-529C-5C62-8029-2A6F9DC4E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45F31-96BF-A160-8407-6A2AFB628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FE682-5A68-CEA2-8F71-439342D14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3E3E3-5D54-C56A-FAA0-371E8FCFF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41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64344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4C774-8FE1-BFCC-D6B1-9E9787DF3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99CDE-2F23-6D96-B572-F5546099D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6686B9-4A29-0E88-E355-1B22E5DBD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1937-858F-E282-E38D-28301E704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43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110994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55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446348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58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5561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559229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679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4497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80774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35034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29A6F-B6C1-5C40-ADA2-BAB590D40738}" type="slidenum">
              <a:rPr lang="en-US" altLang="fr-FR" smtClean="0"/>
              <a:pPr/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0158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C7FF490-1D0D-B2BB-DFDF-E39393D254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6553200" cy="1143000"/>
          </a:xfrm>
        </p:spPr>
        <p:txBody>
          <a:bodyPr/>
          <a:lstStyle>
            <a:lvl1pPr algn="ctr">
              <a:defRPr sz="3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C5C0B35-B965-6847-53B9-0D29730CF0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65532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83972" name="Group 4">
            <a:extLst>
              <a:ext uri="{FF2B5EF4-FFF2-40B4-BE49-F238E27FC236}">
                <a16:creationId xmlns:a16="http://schemas.microsoft.com/office/drawing/2014/main" id="{B5107F02-A11E-F492-A245-CB20B2F94B5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0"/>
            <a:ext cx="8305800" cy="5867400"/>
            <a:chOff x="192" y="0"/>
            <a:chExt cx="5232" cy="3696"/>
          </a:xfrm>
        </p:grpSpPr>
        <p:pic>
          <p:nvPicPr>
            <p:cNvPr id="83973" name="Picture 5">
              <a:extLst>
                <a:ext uri="{FF2B5EF4-FFF2-40B4-BE49-F238E27FC236}">
                  <a16:creationId xmlns:a16="http://schemas.microsoft.com/office/drawing/2014/main" id="{00F5D31D-7A81-AFFA-C60E-6B8714444F4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0"/>
              <a:ext cx="716" cy="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3974" name="Text Box 6">
              <a:extLst>
                <a:ext uri="{FF2B5EF4-FFF2-40B4-BE49-F238E27FC236}">
                  <a16:creationId xmlns:a16="http://schemas.microsoft.com/office/drawing/2014/main" id="{0AB58013-A162-1931-0847-A931F5F3EFA0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2" y="3648"/>
              <a:ext cx="5232" cy="48"/>
            </a:xfrm>
            <a:prstGeom prst="rect">
              <a:avLst/>
            </a:prstGeom>
            <a:solidFill>
              <a:srgbClr val="0021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fr-FR" altLang="fr-FR" sz="1800">
                <a:solidFill>
                  <a:srgbClr val="00214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3975" name="Rectangle 7">
            <a:extLst>
              <a:ext uri="{FF2B5EF4-FFF2-40B4-BE49-F238E27FC236}">
                <a16:creationId xmlns:a16="http://schemas.microsoft.com/office/drawing/2014/main" id="{CEAD6E21-A4A2-A6B2-94CA-33B954FFCE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83978" name="Rectangle 10">
            <a:extLst>
              <a:ext uri="{FF2B5EF4-FFF2-40B4-BE49-F238E27FC236}">
                <a16:creationId xmlns:a16="http://schemas.microsoft.com/office/drawing/2014/main" id="{ADDC27DB-6553-855D-3323-561724DBB7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198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BF25484-4A21-184E-A7FE-614E4432E797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D80AF-CA89-F434-F8D2-A4386A6B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0560CB-0818-6F46-8030-C2195ED48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0DBF21-9622-A03C-F89E-084DE40D5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CD3958-E8CD-0D82-5748-0D22CF2E8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087FB7-49C2-2947-90EE-3D4179E28FB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935768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D9BAFD6-3035-6F1F-3F36-50657DC7D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43550" y="533400"/>
            <a:ext cx="1619250" cy="4800600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EEE396-E8EB-3F35-9679-BF4DBC9CD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4705350" cy="4800600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CED1BB3-6457-99D2-BF5B-EB7CBDAD1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734BD7A-CDAA-E156-F3AA-DED2AD316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08A746-6E59-684E-982F-26A3E0FC63E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19525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5CF5E-C569-50FA-9422-81125E57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40DBFB-558C-FC05-C48D-04013940D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8F813F-F5BE-B67C-C975-FB7BC392D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B8D160-275E-A551-ED00-48F3B2A5C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CE19AC-F47A-7E48-A5CA-CE17C5A5FBA3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11478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22A62-7522-F31F-BB9A-656CD626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0A21B5-0E80-0739-EC45-E291A5C0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1E4BB0-1062-575E-6C9B-B0DEE3B85A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0B3F0A-CB06-0829-C8C1-A9EDC24F2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7C2E16-1D52-7E4F-AA7B-14F8A3EA9D06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649671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78BCC4-7584-2A41-4F3E-03A13A1A3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557570-0A3D-CFCD-74AE-B68D927A1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162300" cy="26670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08F6C5-531D-75E8-608B-437EA0660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0500" y="2667000"/>
            <a:ext cx="3162300" cy="26670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C295C2-EFD9-9FBB-9437-EC20616FA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C54030-48ED-AD6B-9B34-10523AD84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01F75F-1C92-4443-BB35-722B2048551B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462188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C2FD32-1CD1-EA35-49BE-02D76987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D8D75E-10DC-1AB4-8716-6B3D1A79B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D847BE-A250-3B0B-201E-3182386AF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D71B92-1E10-56CC-3AF4-7E0F1EF67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FB19EA-5FE5-7E66-64D8-0F1474497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42CEBEF-0A2A-EE49-3959-5446FEA6F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ED59C1-C50E-68AD-F5B5-C7C783B55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7B95A-EC25-2444-83C3-E1F1997B9C1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631023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E56E6-4763-519C-DA23-7334B172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CAC5CF-29F2-92B6-A7C1-97F1C36FE3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2698A-BF40-A6DD-BBD3-15F157B07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787CB3-CDCB-2A44-888D-E0717A83EBDA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583424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76D5BE4-D0CD-AAEE-D3A3-85FD7E50D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97346A-14E3-15DD-7D4E-6F2874DA80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D51DA7-DA3C-0D4A-8983-37A15C79A29D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3833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5C016F-B0FD-3208-FABF-2D47AFF5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D892E-7843-8F3D-85F4-A46353609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3DFD98-7C13-EA86-3735-BCAB35306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A5C086-AA54-1090-AF3B-471ABBBB3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D91DA-1321-6A22-0437-F20548ED6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152305-E819-3749-B135-81F25305133E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99621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C329D-90C2-602E-2A3A-3C9DB86F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B42D3D-0DA7-02E2-B351-B882CDA94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DFB358-9E21-F858-777A-374466D4D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E7C944-4402-2C05-F450-2B61125A3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C72333-0C9D-0B23-27C1-7BC37AB65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9DA5C2-1860-B547-8D0F-5721E07439CC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03344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118BBA9-E130-5151-302F-60F6CC4B5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6477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E9C73CF-99F7-A2C5-AF53-462D96278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647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grpSp>
        <p:nvGrpSpPr>
          <p:cNvPr id="82948" name="Group 4">
            <a:extLst>
              <a:ext uri="{FF2B5EF4-FFF2-40B4-BE49-F238E27FC236}">
                <a16:creationId xmlns:a16="http://schemas.microsoft.com/office/drawing/2014/main" id="{AF195415-EA89-DCBD-5763-A156DD7870F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0"/>
            <a:ext cx="8305800" cy="5867400"/>
            <a:chOff x="192" y="0"/>
            <a:chExt cx="5232" cy="3696"/>
          </a:xfrm>
        </p:grpSpPr>
        <p:pic>
          <p:nvPicPr>
            <p:cNvPr id="82949" name="Picture 5">
              <a:extLst>
                <a:ext uri="{FF2B5EF4-FFF2-40B4-BE49-F238E27FC236}">
                  <a16:creationId xmlns:a16="http://schemas.microsoft.com/office/drawing/2014/main" id="{D5B5133A-D81A-1A80-7547-3916C80A11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0"/>
              <a:ext cx="716" cy="2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0" name="Text Box 6">
              <a:extLst>
                <a:ext uri="{FF2B5EF4-FFF2-40B4-BE49-F238E27FC236}">
                  <a16:creationId xmlns:a16="http://schemas.microsoft.com/office/drawing/2014/main" id="{F973264A-AADA-2FE0-D697-61B2305FC7A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92" y="3648"/>
              <a:ext cx="5232" cy="48"/>
            </a:xfrm>
            <a:prstGeom prst="rect">
              <a:avLst/>
            </a:prstGeom>
            <a:solidFill>
              <a:srgbClr val="00214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endParaRPr lang="fr-FR" altLang="fr-FR" sz="1800">
                <a:solidFill>
                  <a:srgbClr val="00214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0B584F8E-CC35-ACFF-162D-C224645443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59436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D9B666D2-6AD2-EFF1-6D3F-625E4862FD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A444C4C-68B1-6646-B212-C590D128F286}" type="slidenum">
              <a:rPr lang="en-US" altLang="fr-FR"/>
              <a:pPr/>
              <a:t>‹#›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hf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00214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214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214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214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5A514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5A514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rgbClr val="5A51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99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hyperlink" Target="https://ircc.canada.ca/francais/centre-aide/reponse.asp?qnum=394&amp;top=29" TargetMode="Externa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fr/immigration-refugies-citoyennete/services/immigrer-canada/entree-express/documents/exigences-linguistiques.html" TargetMode="External"/><Relationship Id="rId3" Type="http://schemas.openxmlformats.org/officeDocument/2006/relationships/tags" Target="../tags/tag108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hyperlink" Target="https://www.canada.ca/fr/immigration-refugies-citoyennete/services/immigrer-canada/entree-express/admissibilite/criteres-systeme-classement-global/grille.html" TargetMode="Externa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9.xml"/><Relationship Id="rId4" Type="http://schemas.openxmlformats.org/officeDocument/2006/relationships/tags" Target="../tags/tag1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6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7" Type="http://schemas.openxmlformats.org/officeDocument/2006/relationships/hyperlink" Target="https://www.canada.ca/fr/immigration-refugies-citoyennete/services/immigrer-canada/entree-express/admissibilite/travailleurs-qualifies-federal.html#exigences" TargetMode="Externa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fr/immigration-refugies-citoyennete/services/immigrer-canada/entree-express/documents/exigences-linguistiques.html" TargetMode="External"/><Relationship Id="rId3" Type="http://schemas.openxmlformats.org/officeDocument/2006/relationships/tags" Target="../tags/tag151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ada.ca/fr/immigration-refugies-citoyennete/services/travailler-canada.html" TargetMode="External"/><Relationship Id="rId3" Type="http://schemas.openxmlformats.org/officeDocument/2006/relationships/tags" Target="../tags/tag168.xml"/><Relationship Id="rId7" Type="http://schemas.openxmlformats.org/officeDocument/2006/relationships/hyperlink" Target="https://www.canada.ca/fr/immigration-refugies-citoyennete/services/immigrer-canada/entree-express/documents/preuve-fonds-suffisants.html" TargetMode="Externa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9.xml"/><Relationship Id="rId9" Type="http://schemas.openxmlformats.org/officeDocument/2006/relationships/hyperlink" Target="https://www.canada.ca/fr/immigration-refugies-citoyennete/services/immigrer-canada/entree-express/documents/offre-emploi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9.xml"/><Relationship Id="rId4" Type="http://schemas.openxmlformats.org/officeDocument/2006/relationships/tags" Target="../tags/tag1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4" Type="http://schemas.openxmlformats.org/officeDocument/2006/relationships/tags" Target="../tags/tag2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7" Type="http://schemas.openxmlformats.org/officeDocument/2006/relationships/image" Target="../media/image7.jp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8.xml"/><Relationship Id="rId4" Type="http://schemas.openxmlformats.org/officeDocument/2006/relationships/tags" Target="../tags/tag2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4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11.jpeg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hyperlink" Target="mailto:wcreates@perlaw.ca" TargetMode="Externa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10.jpg"/><Relationship Id="rId5" Type="http://schemas.openxmlformats.org/officeDocument/2006/relationships/tags" Target="../tags/tag249.xml"/><Relationship Id="rId10" Type="http://schemas.openxmlformats.org/officeDocument/2006/relationships/notesSlide" Target="../notesSlides/notesSlide36.xml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18E7DD0-0ECE-4CF6-94A3-13B3D255149A}"/>
              </a:ext>
            </a:extLst>
          </p:cNvPr>
          <p:cNvSpPr>
            <a:spLocks noGrp="1" noChangeArrowheads="1"/>
          </p:cNvSpPr>
          <p:nvPr>
            <p:ph type="ftr" sz="quarter" idx="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1CBC22B-5983-1E2F-B856-FFF675953EF3}"/>
              </a:ext>
            </a:extLst>
          </p:cNvPr>
          <p:cNvSpPr>
            <a:spLocks noGrp="1" noChangeArrowheads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B171171B-8A74-0442-A664-137C8768B739}" type="slidenum">
              <a:rPr lang="en-US" altLang="fr-FR"/>
              <a:pPr/>
              <a:t>1</a:t>
            </a:fld>
            <a:endParaRPr lang="en-US" altLang="fr-FR" dirty="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EBE63929-0A5B-5C9D-D78D-E99DA83D46F3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1219200"/>
            <a:ext cx="6400800" cy="2209800"/>
          </a:xfrm>
        </p:spPr>
        <p:txBody>
          <a:bodyPr/>
          <a:lstStyle/>
          <a:p>
            <a:r>
              <a:rPr lang="en-CA" altLang="fr-FR" sz="4000" b="1" dirty="0">
                <a:solidFill>
                  <a:srgbClr val="153C68"/>
                </a:solidFill>
              </a:rPr>
              <a:t>Immigration </a:t>
            </a:r>
            <a:r>
              <a:rPr lang="fr-CA" altLang="fr-FR" sz="4000" b="1" dirty="0">
                <a:solidFill>
                  <a:srgbClr val="153C68"/>
                </a:solidFill>
              </a:rPr>
              <a:t>Économique</a:t>
            </a:r>
            <a:endParaRPr lang="fr-CA" altLang="fr-FR" sz="3600" b="1" dirty="0">
              <a:solidFill>
                <a:srgbClr val="153C68"/>
              </a:solidFill>
            </a:endParaRP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811D58D-10B5-80DA-D7AD-FCC8E19EAF74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85800" y="3657600"/>
            <a:ext cx="6400800" cy="1981200"/>
          </a:xfrm>
        </p:spPr>
        <p:txBody>
          <a:bodyPr/>
          <a:lstStyle/>
          <a:p>
            <a:r>
              <a:rPr lang="en-CA" altLang="fr-FR" dirty="0">
                <a:solidFill>
                  <a:srgbClr val="153C68"/>
                </a:solidFill>
              </a:rPr>
              <a:t>Warren Creates et Audrey Ward </a:t>
            </a:r>
          </a:p>
          <a:p>
            <a:r>
              <a:rPr lang="en-CA" altLang="fr-FR" dirty="0">
                <a:solidFill>
                  <a:srgbClr val="153C68"/>
                </a:solidFill>
              </a:rPr>
              <a:t>Perley-Robertson, Hill &amp; McDougall LLP/</a:t>
            </a:r>
            <a:r>
              <a:rPr lang="en-CA" altLang="fr-FR" dirty="0" err="1">
                <a:solidFill>
                  <a:srgbClr val="153C68"/>
                </a:solidFill>
              </a:rPr>
              <a:t>s.r.l</a:t>
            </a:r>
            <a:r>
              <a:rPr lang="en-CA" altLang="fr-FR" dirty="0">
                <a:solidFill>
                  <a:srgbClr val="153C68"/>
                </a:solidFill>
              </a:rPr>
              <a:t>.</a:t>
            </a:r>
          </a:p>
          <a:p>
            <a:r>
              <a:rPr lang="en-CA" altLang="fr-FR" sz="2200" dirty="0">
                <a:solidFill>
                  <a:srgbClr val="153C68"/>
                </a:solidFill>
              </a:rPr>
              <a:t>Université </a:t>
            </a:r>
            <a:r>
              <a:rPr lang="en-CA" altLang="fr-FR" sz="2200" dirty="0" err="1">
                <a:solidFill>
                  <a:srgbClr val="153C68"/>
                </a:solidFill>
              </a:rPr>
              <a:t>d’Ottawa</a:t>
            </a:r>
            <a:r>
              <a:rPr lang="en-CA" altLang="fr-FR" sz="2200" dirty="0">
                <a:solidFill>
                  <a:srgbClr val="153C68"/>
                </a:solidFill>
              </a:rPr>
              <a:t> – </a:t>
            </a:r>
            <a:r>
              <a:rPr lang="en-CA" altLang="fr-FR" sz="2200" dirty="0" err="1">
                <a:solidFill>
                  <a:srgbClr val="153C68"/>
                </a:solidFill>
              </a:rPr>
              <a:t>Facult</a:t>
            </a:r>
            <a:r>
              <a:rPr lang="fr-CA" altLang="fr-FR" sz="2200" dirty="0">
                <a:solidFill>
                  <a:srgbClr val="153C68"/>
                </a:solidFill>
              </a:rPr>
              <a:t>é de droit</a:t>
            </a:r>
            <a:endParaRPr lang="en-CA" altLang="fr-FR" sz="2200" dirty="0">
              <a:solidFill>
                <a:srgbClr val="153C68"/>
              </a:solidFill>
            </a:endParaRPr>
          </a:p>
          <a:p>
            <a:r>
              <a:rPr lang="en-CA" altLang="fr-FR" sz="2200" dirty="0">
                <a:solidFill>
                  <a:srgbClr val="153C68"/>
                </a:solidFill>
              </a:rPr>
              <a:t>Le 24 mars 2026 </a:t>
            </a:r>
          </a:p>
          <a:p>
            <a:endParaRPr lang="en-CA" altLang="fr-FR" sz="2000" dirty="0"/>
          </a:p>
          <a:p>
            <a:endParaRPr lang="en-CA" altLang="fr-FR" dirty="0"/>
          </a:p>
          <a:p>
            <a:endParaRPr lang="en-US" altLang="fr-F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BD3B-9813-FBA0-2BD8-7DC28B77EEE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228600"/>
            <a:ext cx="6477000" cy="1143000"/>
          </a:xfrm>
        </p:spPr>
        <p:txBody>
          <a:bodyPr/>
          <a:lstStyle/>
          <a:p>
            <a:r>
              <a:rPr lang="en-CA" dirty="0" err="1"/>
              <a:t>Exempté</a:t>
            </a:r>
            <a:r>
              <a:rPr lang="en-CA" dirty="0"/>
              <a:t> </a:t>
            </a:r>
            <a:r>
              <a:rPr lang="en-CA" dirty="0" err="1"/>
              <a:t>d’EIMT</a:t>
            </a:r>
            <a:r>
              <a:rPr lang="en-CA" dirty="0"/>
              <a:t>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F70A-907E-3CD7-4B1E-D4979B0A195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7220" y="1143000"/>
            <a:ext cx="6614160" cy="3657600"/>
          </a:xfrm>
        </p:spPr>
        <p:txBody>
          <a:bodyPr/>
          <a:lstStyle/>
          <a:p>
            <a:r>
              <a:rPr lang="fr-FR" dirty="0"/>
              <a:t>Si l’</a:t>
            </a:r>
            <a:r>
              <a:rPr lang="fr-FR" dirty="0" err="1"/>
              <a:t>EIMT</a:t>
            </a:r>
            <a:r>
              <a:rPr lang="fr-FR" dirty="0"/>
              <a:t> n’est </a:t>
            </a:r>
            <a:r>
              <a:rPr lang="fr-FR" b="1" u="sng" dirty="0"/>
              <a:t>pas</a:t>
            </a:r>
            <a:r>
              <a:rPr lang="fr-FR" dirty="0"/>
              <a:t> exigé, l’employeur peut embaucher via le </a:t>
            </a:r>
            <a:r>
              <a:rPr lang="fr-FR" b="1" i="1" dirty="0"/>
              <a:t>Programme de mobilité internationale </a:t>
            </a:r>
          </a:p>
          <a:p>
            <a:pPr lvl="1"/>
            <a:r>
              <a:rPr lang="en-CA" sz="1600" dirty="0"/>
              <a:t>arts 204-208 </a:t>
            </a:r>
            <a:r>
              <a:rPr lang="en-CA" sz="1600" i="1" dirty="0" err="1"/>
              <a:t>Règlement</a:t>
            </a:r>
            <a:r>
              <a:rPr lang="en-CA" sz="1600" i="1" dirty="0"/>
              <a:t> sur </a:t>
            </a:r>
            <a:r>
              <a:rPr lang="en-CA" sz="1600" i="1" dirty="0" err="1"/>
              <a:t>l’immigration</a:t>
            </a:r>
            <a:r>
              <a:rPr lang="en-CA" sz="1600" i="1" dirty="0"/>
              <a:t> et la protection des </a:t>
            </a:r>
            <a:r>
              <a:rPr lang="en-CA" sz="1600" i="1" dirty="0" err="1"/>
              <a:t>réfugiés</a:t>
            </a:r>
            <a:r>
              <a:rPr lang="en-CA" sz="1600" i="1" dirty="0"/>
              <a:t> DORS/2002-227 </a:t>
            </a:r>
            <a:endParaRPr lang="en-CA" sz="1600" dirty="0"/>
          </a:p>
          <a:p>
            <a:r>
              <a:rPr lang="fr-FR" dirty="0"/>
              <a:t>Les exemptions de l’EIMT pour les permis de travail relèvent des éléments suivants : </a:t>
            </a:r>
          </a:p>
          <a:p>
            <a:pPr lvl="1"/>
            <a:r>
              <a:rPr lang="fr-FR" dirty="0"/>
              <a:t>Politiques publiques </a:t>
            </a:r>
          </a:p>
          <a:p>
            <a:pPr lvl="1"/>
            <a:r>
              <a:rPr lang="fr-FR" dirty="0"/>
              <a:t>Accords ou arrangements internationaux </a:t>
            </a:r>
          </a:p>
          <a:p>
            <a:pPr lvl="1"/>
            <a:r>
              <a:rPr lang="fr-FR" dirty="0"/>
              <a:t>Intérêts canadiens </a:t>
            </a:r>
          </a:p>
          <a:p>
            <a:pPr lvl="1"/>
            <a:r>
              <a:rPr lang="fr-FR" dirty="0"/>
              <a:t>Aucun autre moyen de subsistance </a:t>
            </a:r>
          </a:p>
          <a:p>
            <a:pPr lvl="1"/>
            <a:r>
              <a:rPr lang="fr-FR" dirty="0"/>
              <a:t>Demandeurs de résidence permanente au Canada </a:t>
            </a:r>
          </a:p>
          <a:p>
            <a:pPr lvl="1"/>
            <a:r>
              <a:rPr lang="fr-FR" dirty="0"/>
              <a:t>Travailleurs vulnérables </a:t>
            </a:r>
          </a:p>
          <a:p>
            <a:pPr lvl="1"/>
            <a:r>
              <a:rPr lang="fr-FR" dirty="0"/>
              <a:t>Raisons humanitaires</a:t>
            </a:r>
            <a:endParaRPr lang="en-CA" dirty="0"/>
          </a:p>
          <a:p>
            <a:r>
              <a:rPr lang="fr-FR" dirty="0"/>
              <a:t>Cela offre plus de flexibilité au candidat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E9EF1-5011-8E5C-8376-AE202918BF2F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A4BE7E-67D1-824A-008A-C7E1CD0D2F5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73394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5482-E22D-BD16-FA2A-16C0DB4D11D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70560" y="152400"/>
            <a:ext cx="6477000" cy="1143000"/>
          </a:xfrm>
        </p:spPr>
        <p:txBody>
          <a:bodyPr/>
          <a:lstStyle/>
          <a:p>
            <a:r>
              <a:rPr lang="en-CA" dirty="0" err="1"/>
              <a:t>Permis</a:t>
            </a:r>
            <a:r>
              <a:rPr lang="en-CA" dirty="0"/>
              <a:t> de travail </a:t>
            </a:r>
            <a:r>
              <a:rPr lang="en-CA" dirty="0" err="1"/>
              <a:t>ouvert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3206D-01F0-1712-9EC5-E9C5956AEB2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1143000"/>
            <a:ext cx="7239000" cy="4114800"/>
          </a:xfrm>
        </p:spPr>
        <p:txBody>
          <a:bodyPr/>
          <a:lstStyle/>
          <a:p>
            <a:r>
              <a:rPr lang="fr-FR" sz="1600" dirty="0"/>
              <a:t>Ça ne nécessite pas d’offre d’emploi</a:t>
            </a:r>
          </a:p>
          <a:p>
            <a:r>
              <a:rPr lang="fr-FR" sz="1600" dirty="0"/>
              <a:t>Situations spécifiques admissibles à un permis de travail ouvert</a:t>
            </a:r>
            <a:endParaRPr lang="en-US" sz="1600" dirty="0"/>
          </a:p>
          <a:p>
            <a:pPr lvl="1"/>
            <a:r>
              <a:rPr lang="fr-FR" sz="1400" dirty="0"/>
              <a:t>Étudiant international admissible au programme de permis de travail post-diplôme</a:t>
            </a:r>
            <a:endParaRPr lang="en-US" sz="1400" dirty="0"/>
          </a:p>
          <a:p>
            <a:pPr lvl="1"/>
            <a:r>
              <a:rPr lang="fr-FR" sz="1400" dirty="0"/>
              <a:t>Les étudiants qui ne peuvent plus couvrir les frais d’études</a:t>
            </a:r>
          </a:p>
          <a:p>
            <a:pPr lvl="1"/>
            <a:r>
              <a:rPr lang="fr-FR" sz="1400" dirty="0"/>
              <a:t>Permis de travail spécifique à l’employeur et vous êtes victime d’abus ou à risque d’être victime d’abus en lien avec votre emploi au Canada </a:t>
            </a:r>
          </a:p>
          <a:p>
            <a:pPr lvl="1"/>
            <a:r>
              <a:rPr lang="fr-FR" sz="1400" dirty="0"/>
              <a:t>Demandeurs de résidence permanente au Canada</a:t>
            </a:r>
            <a:endParaRPr lang="en-US" sz="1400" dirty="0"/>
          </a:p>
          <a:p>
            <a:pPr lvl="1"/>
            <a:r>
              <a:rPr lang="fr-FR" sz="1400" dirty="0"/>
              <a:t>êtes un membre de la famille à charge de quelqu’un qui a fait une demande de résidence permanente </a:t>
            </a:r>
          </a:p>
          <a:p>
            <a:pPr lvl="1"/>
            <a:r>
              <a:rPr lang="fr-FR" sz="1400" u="sng" dirty="0"/>
              <a:t>sont le conjoint, le conjoint de fait ou l’enfant à charge d’un travailleur peu qualifié ou hautement qualifié</a:t>
            </a:r>
          </a:p>
          <a:p>
            <a:pPr lvl="1"/>
            <a:r>
              <a:rPr lang="fr-FR" sz="1400" dirty="0"/>
              <a:t>Conjoint ou le conjoint de fait d’un étudiant international </a:t>
            </a:r>
          </a:p>
          <a:p>
            <a:pPr lvl="1"/>
            <a:r>
              <a:rPr lang="fr-FR" sz="1400" dirty="0"/>
              <a:t>sont le conjoint ou le conjoint de fait d’un demandeur du </a:t>
            </a:r>
            <a:r>
              <a:rPr lang="fr-FR" sz="1400" u="sng" dirty="0"/>
              <a:t>Programme pilote d’immigration de l’Atlantique</a:t>
            </a:r>
          </a:p>
          <a:p>
            <a:pPr lvl="1"/>
            <a:r>
              <a:rPr lang="fr-FR" sz="1400" dirty="0"/>
              <a:t>est un réfugié, un demandeur d’asile, une personne protégée ou un membre de leur famille </a:t>
            </a:r>
          </a:p>
          <a:p>
            <a:pPr lvl="1"/>
            <a:r>
              <a:rPr lang="fr-FR" sz="1400" dirty="0"/>
              <a:t>sont en vertu d’une ordonnance d’expulsion non exécutoire</a:t>
            </a:r>
            <a:endParaRPr lang="en-US" sz="1400" dirty="0"/>
          </a:p>
          <a:p>
            <a:pPr lvl="1"/>
            <a:r>
              <a:rPr lang="fr-FR" sz="1400" dirty="0"/>
              <a:t>sont titulaires d’un permis de résidence temporaire</a:t>
            </a:r>
            <a:endParaRPr lang="en-US" sz="1400" dirty="0"/>
          </a:p>
          <a:p>
            <a:pPr lvl="1"/>
            <a:r>
              <a:rPr lang="fr-FR" sz="1400" dirty="0"/>
              <a:t>sont un jeune travailleur participant à des programmes spéciaux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F68873-C33E-6CEC-A30A-0D9B071522C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E44C00-3573-23F3-F0BE-067DB4937EB8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740328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6AD2E-E2BF-0A26-3A5C-EA6E23D001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3. 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sz="2800" dirty="0">
                <a:solidFill>
                  <a:srgbClr val="153C68"/>
                </a:solidFill>
              </a:rPr>
              <a:t>De quoi il s’agit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2CFAA-2759-D6EE-CCE4-15926D39F70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828800"/>
            <a:ext cx="6629400" cy="1143000"/>
          </a:xfrm>
        </p:spPr>
        <p:txBody>
          <a:bodyPr/>
          <a:lstStyle/>
          <a:p>
            <a:pPr algn="just"/>
            <a:r>
              <a:rPr lang="fr-FR" dirty="0">
                <a:solidFill>
                  <a:srgbClr val="153C68"/>
                </a:solidFill>
              </a:rPr>
              <a:t>Entrée express est un système en ligne utilisé par l’IRCC pour gérer les demandes d’immigration présentées par des travailleurs qualifiés.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E8B3A-B50C-8281-E293-9405874B7CFB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38DBB-99B7-A4FF-C3AB-F645CC6679C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5546597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6E764-BAEF-476B-541A-6586CD9A17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sz="2800" dirty="0">
                <a:solidFill>
                  <a:srgbClr val="153C68"/>
                </a:solidFill>
              </a:rPr>
              <a:t>Processus de demande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5C768-50C6-F8ED-70FC-4C31E8E3C5E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1867" y="1905000"/>
            <a:ext cx="6620933" cy="3429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53C68"/>
                </a:solidFill>
              </a:rPr>
              <a:t>Instructions </a:t>
            </a:r>
            <a:r>
              <a:rPr lang="en-US" b="1" dirty="0" err="1">
                <a:solidFill>
                  <a:srgbClr val="153C68"/>
                </a:solidFill>
              </a:rPr>
              <a:t>Ministérielles</a:t>
            </a:r>
            <a:r>
              <a:rPr lang="en-US" b="1" dirty="0">
                <a:solidFill>
                  <a:srgbClr val="153C68"/>
                </a:solidFill>
              </a:rPr>
              <a:t> (IM) – 25 mars 2025 – art. 10.3 </a:t>
            </a:r>
            <a:r>
              <a:rPr lang="en-US" b="1" dirty="0" err="1">
                <a:solidFill>
                  <a:srgbClr val="153C68"/>
                </a:solidFill>
              </a:rPr>
              <a:t>LIPR</a:t>
            </a:r>
            <a:endParaRPr lang="en-US" b="1" dirty="0">
              <a:solidFill>
                <a:srgbClr val="153C68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53C68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53C68"/>
                </a:solidFill>
              </a:rPr>
              <a:t>1 </a:t>
            </a:r>
            <a:r>
              <a:rPr lang="fr-FR" sz="1800" dirty="0">
                <a:solidFill>
                  <a:srgbClr val="153C68"/>
                </a:solidFill>
              </a:rPr>
              <a:t>–</a:t>
            </a:r>
            <a:r>
              <a:rPr lang="en-US" b="1" dirty="0">
                <a:solidFill>
                  <a:srgbClr val="153C68"/>
                </a:solidFill>
              </a:rPr>
              <a:t> </a:t>
            </a:r>
            <a:r>
              <a:rPr lang="en-US" b="1" dirty="0" err="1">
                <a:solidFill>
                  <a:srgbClr val="153C68"/>
                </a:solidFill>
              </a:rPr>
              <a:t>Création</a:t>
            </a:r>
            <a:r>
              <a:rPr lang="en-US" b="1" dirty="0">
                <a:solidFill>
                  <a:srgbClr val="153C68"/>
                </a:solidFill>
              </a:rPr>
              <a:t> d’un </a:t>
            </a:r>
            <a:r>
              <a:rPr lang="en-US" b="1" dirty="0" err="1">
                <a:solidFill>
                  <a:srgbClr val="153C68"/>
                </a:solidFill>
              </a:rPr>
              <a:t>profil</a:t>
            </a:r>
            <a:r>
              <a:rPr lang="en-US" b="1" dirty="0">
                <a:solidFill>
                  <a:srgbClr val="153C68"/>
                </a:solidFill>
              </a:rPr>
              <a:t> Entrée Express (art. 10.1(3) </a:t>
            </a:r>
            <a:r>
              <a:rPr lang="en-US" b="1" dirty="0" err="1">
                <a:solidFill>
                  <a:srgbClr val="153C68"/>
                </a:solidFill>
              </a:rPr>
              <a:t>LIPR</a:t>
            </a:r>
            <a:r>
              <a:rPr lang="en-US" b="1" dirty="0">
                <a:solidFill>
                  <a:srgbClr val="153C68"/>
                </a:solidFill>
              </a:rPr>
              <a:t>) </a:t>
            </a:r>
          </a:p>
          <a:p>
            <a:r>
              <a:rPr lang="en-US" dirty="0">
                <a:solidFill>
                  <a:srgbClr val="153C68"/>
                </a:solidFill>
              </a:rPr>
              <a:t>Le </a:t>
            </a:r>
            <a:r>
              <a:rPr lang="en-US" dirty="0" err="1">
                <a:solidFill>
                  <a:srgbClr val="153C68"/>
                </a:solidFill>
              </a:rPr>
              <a:t>profil</a:t>
            </a:r>
            <a:r>
              <a:rPr lang="en-US" dirty="0">
                <a:solidFill>
                  <a:srgbClr val="153C68"/>
                </a:solidFill>
              </a:rPr>
              <a:t> est </a:t>
            </a:r>
            <a:r>
              <a:rPr lang="en-US" dirty="0" err="1">
                <a:solidFill>
                  <a:srgbClr val="153C68"/>
                </a:solidFill>
              </a:rPr>
              <a:t>valable</a:t>
            </a:r>
            <a:r>
              <a:rPr lang="en-US" dirty="0">
                <a:solidFill>
                  <a:srgbClr val="153C68"/>
                </a:solidFill>
              </a:rPr>
              <a:t> pour un an </a:t>
            </a:r>
          </a:p>
          <a:p>
            <a:pPr lvl="1"/>
            <a:r>
              <a:rPr lang="en-US" dirty="0">
                <a:solidFill>
                  <a:srgbClr val="153C68"/>
                </a:solidFill>
              </a:rPr>
              <a:t>art. 4(1)(b) IM </a:t>
            </a:r>
          </a:p>
          <a:p>
            <a:r>
              <a:rPr lang="en-US" dirty="0">
                <a:solidFill>
                  <a:srgbClr val="153C68"/>
                </a:solidFill>
              </a:rPr>
              <a:t>Le </a:t>
            </a:r>
            <a:r>
              <a:rPr lang="en-US" dirty="0" err="1">
                <a:solidFill>
                  <a:srgbClr val="153C68"/>
                </a:solidFill>
              </a:rPr>
              <a:t>profil</a:t>
            </a:r>
            <a:r>
              <a:rPr lang="en-US" dirty="0">
                <a:solidFill>
                  <a:srgbClr val="153C68"/>
                </a:solidFill>
              </a:rPr>
              <a:t> </a:t>
            </a:r>
            <a:r>
              <a:rPr lang="en-US" dirty="0" err="1">
                <a:solidFill>
                  <a:srgbClr val="153C68"/>
                </a:solidFill>
              </a:rPr>
              <a:t>peut</a:t>
            </a:r>
            <a:r>
              <a:rPr lang="en-US" dirty="0">
                <a:solidFill>
                  <a:srgbClr val="153C68"/>
                </a:solidFill>
              </a:rPr>
              <a:t> </a:t>
            </a:r>
            <a:r>
              <a:rPr lang="en-US" dirty="0" err="1">
                <a:solidFill>
                  <a:srgbClr val="153C68"/>
                </a:solidFill>
              </a:rPr>
              <a:t>être</a:t>
            </a:r>
            <a:r>
              <a:rPr lang="en-US" dirty="0">
                <a:solidFill>
                  <a:srgbClr val="153C68"/>
                </a:solidFill>
              </a:rPr>
              <a:t> mis à jour </a:t>
            </a:r>
          </a:p>
          <a:p>
            <a:pPr lvl="1"/>
            <a:r>
              <a:rPr lang="en-US" dirty="0">
                <a:solidFill>
                  <a:srgbClr val="153C68"/>
                </a:solidFill>
              </a:rPr>
              <a:t>art 4(2) IM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153C68"/>
                </a:solidFill>
              </a:rPr>
              <a:t> </a:t>
            </a:r>
            <a:endParaRPr lang="fr-FR" i="1" dirty="0">
              <a:solidFill>
                <a:srgbClr val="153C6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B1849-91EC-5A84-A159-EA490A7D2D4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48FEC-B5E4-0D98-A43B-F169D968E89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925744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D90D-F697-0D60-E784-0423F64CEFA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sz="2800" dirty="0">
                <a:solidFill>
                  <a:srgbClr val="153C68"/>
                </a:solidFill>
              </a:rPr>
              <a:t>Processus de demande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E64C4-2EF6-FB93-B6A3-4C145A1726F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76400"/>
            <a:ext cx="67056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53C68"/>
                </a:solidFill>
              </a:rPr>
              <a:t>2 </a:t>
            </a:r>
            <a:r>
              <a:rPr lang="fr-FR" sz="1800" b="1" dirty="0">
                <a:solidFill>
                  <a:srgbClr val="153C68"/>
                </a:solidFill>
              </a:rPr>
              <a:t>– Le système de classement global (SCG) (art. </a:t>
            </a:r>
            <a:r>
              <a:rPr lang="fr-FR" b="1" dirty="0">
                <a:solidFill>
                  <a:srgbClr val="153C68"/>
                </a:solidFill>
              </a:rPr>
              <a:t>8 IM) </a:t>
            </a:r>
            <a:endParaRPr lang="fr-FR" sz="1800" b="1" dirty="0">
              <a:solidFill>
                <a:srgbClr val="153C68"/>
              </a:solidFill>
            </a:endParaRPr>
          </a:p>
          <a:p>
            <a:r>
              <a:rPr lang="fr-FR" sz="1400" dirty="0">
                <a:solidFill>
                  <a:srgbClr val="153C68"/>
                </a:solidFill>
              </a:rPr>
              <a:t>La déclaration est entrée dans le </a:t>
            </a:r>
            <a:r>
              <a:rPr lang="fr-FR" sz="1400" i="1" dirty="0">
                <a:solidFill>
                  <a:srgbClr val="153C68"/>
                </a:solidFill>
              </a:rPr>
              <a:t>SCG </a:t>
            </a:r>
            <a:r>
              <a:rPr lang="fr-FR" sz="1400" dirty="0">
                <a:solidFill>
                  <a:srgbClr val="153C68"/>
                </a:solidFill>
              </a:rPr>
              <a:t>qui pour sa part est un vaste bassin de candidats mis en ordre selon un système de pointage.</a:t>
            </a:r>
          </a:p>
          <a:p>
            <a:pPr lvl="1"/>
            <a:r>
              <a:rPr lang="fr-FR" sz="1400" b="1" u="sng" dirty="0">
                <a:solidFill>
                  <a:srgbClr val="153C68"/>
                </a:solidFill>
              </a:rPr>
              <a:t>Note maximale: 1200 points </a:t>
            </a:r>
          </a:p>
          <a:p>
            <a:pPr lvl="1"/>
            <a:r>
              <a:rPr lang="fr-FR" sz="1400" dirty="0">
                <a:solidFill>
                  <a:srgbClr val="153C68"/>
                </a:solidFill>
              </a:rPr>
              <a:t>Nombre de catégories (4):</a:t>
            </a:r>
          </a:p>
          <a:p>
            <a:pPr lvl="2"/>
            <a:r>
              <a:rPr lang="fr-FR" sz="1400" dirty="0">
                <a:solidFill>
                  <a:srgbClr val="153C68"/>
                </a:solidFill>
              </a:rPr>
              <a:t>1. Capital humain: </a:t>
            </a:r>
          </a:p>
          <a:p>
            <a:pPr lvl="3"/>
            <a:r>
              <a:rPr lang="fr-FR" sz="1400" dirty="0">
                <a:solidFill>
                  <a:srgbClr val="153C68"/>
                </a:solidFill>
              </a:rPr>
              <a:t>maximum de 500 points </a:t>
            </a:r>
            <a:r>
              <a:rPr lang="fr-FR" sz="1400" i="1" dirty="0">
                <a:solidFill>
                  <a:srgbClr val="153C68"/>
                </a:solidFill>
              </a:rPr>
              <a:t>(460 si accompagné par un époux ou conjoint de fait) </a:t>
            </a:r>
          </a:p>
          <a:p>
            <a:pPr lvl="2"/>
            <a:r>
              <a:rPr lang="fr-FR" sz="1400" dirty="0">
                <a:solidFill>
                  <a:srgbClr val="153C68"/>
                </a:solidFill>
              </a:rPr>
              <a:t>2. Époux ou conjoint de fait qui accompagne : </a:t>
            </a:r>
          </a:p>
          <a:p>
            <a:pPr lvl="3"/>
            <a:r>
              <a:rPr lang="fr-FR" sz="1400" dirty="0">
                <a:solidFill>
                  <a:srgbClr val="153C68"/>
                </a:solidFill>
              </a:rPr>
              <a:t>maximum de 40 points</a:t>
            </a:r>
          </a:p>
          <a:p>
            <a:pPr lvl="2"/>
            <a:r>
              <a:rPr lang="fr-FR" sz="1400" dirty="0">
                <a:solidFill>
                  <a:srgbClr val="153C68"/>
                </a:solidFill>
              </a:rPr>
              <a:t>3. Transférabilité de compétences:  </a:t>
            </a:r>
          </a:p>
          <a:p>
            <a:pPr lvl="3"/>
            <a:r>
              <a:rPr lang="fr-FR" sz="1400" dirty="0">
                <a:solidFill>
                  <a:srgbClr val="153C68"/>
                </a:solidFill>
              </a:rPr>
              <a:t>maximum de 100 points</a:t>
            </a:r>
          </a:p>
          <a:p>
            <a:pPr lvl="2"/>
            <a:r>
              <a:rPr lang="fr-FR" sz="1400" dirty="0">
                <a:solidFill>
                  <a:srgbClr val="153C68"/>
                </a:solidFill>
              </a:rPr>
              <a:t>4. Facteurs additionnels: </a:t>
            </a:r>
          </a:p>
          <a:p>
            <a:pPr lvl="3"/>
            <a:r>
              <a:rPr lang="fr-FR" sz="1400" dirty="0">
                <a:solidFill>
                  <a:srgbClr val="153C68"/>
                </a:solidFill>
              </a:rPr>
              <a:t>maximum de 600 points </a:t>
            </a:r>
          </a:p>
          <a:p>
            <a:endParaRPr lang="fr-FR" sz="1800" dirty="0">
              <a:solidFill>
                <a:srgbClr val="153C68"/>
              </a:solidFill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10ECB8-6B5F-2DD1-5B78-EE1453E0FD8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8C9BC-25D6-2951-0BA7-B121CDA601F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1739842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3D0D-4B18-D848-49E6-251118AF59F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sz="2800" dirty="0">
                <a:solidFill>
                  <a:srgbClr val="153C68"/>
                </a:solidFill>
              </a:rPr>
              <a:t>Processus de demande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6C7C-6E42-A48C-7941-B2A28310D68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981200"/>
            <a:ext cx="6629400" cy="1752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53C68"/>
                </a:solidFill>
              </a:rPr>
              <a:t>3 </a:t>
            </a:r>
            <a:r>
              <a:rPr lang="fr-FR" sz="1800" b="1" dirty="0">
                <a:solidFill>
                  <a:srgbClr val="153C68"/>
                </a:solidFill>
              </a:rPr>
              <a:t>– Recevoir une invitation (art 10.1(1) </a:t>
            </a:r>
            <a:r>
              <a:rPr lang="fr-FR" sz="1800" b="1" dirty="0" err="1">
                <a:solidFill>
                  <a:srgbClr val="153C68"/>
                </a:solidFill>
              </a:rPr>
              <a:t>LIPR</a:t>
            </a:r>
            <a:r>
              <a:rPr lang="fr-FR" sz="1800" b="1" dirty="0">
                <a:solidFill>
                  <a:srgbClr val="153C68"/>
                </a:solidFill>
              </a:rPr>
              <a:t>)</a:t>
            </a:r>
          </a:p>
          <a:p>
            <a:r>
              <a:rPr lang="fr-CA" dirty="0"/>
              <a:t>Le type, la fréquence et la taille des rondes d'invitations à présenter une demande dans le cadre d'Entrée express sont déterminés en fonction des besoins opérationnels d'</a:t>
            </a:r>
            <a:r>
              <a:rPr lang="fr-CA" dirty="0" err="1"/>
              <a:t>IRCC</a:t>
            </a:r>
            <a:r>
              <a:rPr lang="fr-CA" dirty="0"/>
              <a:t> pour atteindre les objectifs d'admission établis dans le Plan des niveaux d'immigration.</a:t>
            </a:r>
            <a:endParaRPr lang="en-CA" dirty="0"/>
          </a:p>
          <a:p>
            <a:r>
              <a:rPr lang="fr-CA" dirty="0"/>
              <a:t>La fréquence et la taille d'une ronde ne sont pas prédéterminées (</a:t>
            </a:r>
            <a:r>
              <a:rPr lang="fr-CA" i="1" dirty="0"/>
              <a:t>elles peuvent avoir lieu quotidiennement, chaque semaine ou toutes les deux semaines</a:t>
            </a:r>
            <a:r>
              <a:rPr lang="fr-CA" dirty="0"/>
              <a:t>).</a:t>
            </a:r>
            <a:endParaRPr lang="fr-FR" sz="1800" b="1" dirty="0">
              <a:solidFill>
                <a:srgbClr val="153C6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443AF-D4D4-6738-DFCD-6A08982418BB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BCC10-D44F-8037-4BB2-D9F6FAF2AA7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36398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2EA5-A62A-6C88-C801-2EF5071F099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dirty="0">
                <a:solidFill>
                  <a:srgbClr val="153C68"/>
                </a:solidFill>
              </a:rPr>
              <a:t>Processus de demande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52DC6-B5A9-F8D7-4083-52B83E8066F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981200"/>
            <a:ext cx="6477000" cy="2667000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53C68"/>
                </a:solidFill>
              </a:rPr>
              <a:t>4 – Répondre a l’invitation</a:t>
            </a:r>
          </a:p>
          <a:p>
            <a:r>
              <a:rPr lang="fr-FR" dirty="0">
                <a:solidFill>
                  <a:srgbClr val="153C68"/>
                </a:solidFill>
              </a:rPr>
              <a:t>Déposer une demande de résidence permanente dans les 60 jours avec les documents obligatoires</a:t>
            </a:r>
          </a:p>
          <a:p>
            <a:r>
              <a:rPr lang="fr-FR" dirty="0">
                <a:solidFill>
                  <a:srgbClr val="153C68"/>
                </a:solidFill>
              </a:rPr>
              <a:t>La réponse sera traitée dans un délai de 6 mois ou moins. </a:t>
            </a:r>
            <a:endParaRPr lang="fr-CA" i="1" dirty="0">
              <a:solidFill>
                <a:srgbClr val="153C68"/>
              </a:solidFill>
            </a:endParaRPr>
          </a:p>
          <a:p>
            <a:r>
              <a:rPr lang="fr-CA" i="1" dirty="0">
                <a:solidFill>
                  <a:srgbClr val="153C68"/>
                </a:solidFill>
              </a:rPr>
              <a:t>80 % des demandes dans un délai d’au plus six mois. </a:t>
            </a:r>
            <a:endParaRPr lang="fr-FR" i="1" dirty="0">
              <a:solidFill>
                <a:srgbClr val="153C68"/>
              </a:solidFill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28144-9D00-EACE-30E7-AD4170B4449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C6FC-00DE-F524-60E1-13C87BC84B2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867608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7BE15-80CD-5F00-1748-DB4AA896604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>
                <a:solidFill>
                  <a:srgbClr val="153C68"/>
                </a:solidFill>
              </a:rPr>
              <a:t>Entrée Express </a:t>
            </a:r>
            <a:br>
              <a:rPr lang="fr-CA" dirty="0">
                <a:solidFill>
                  <a:srgbClr val="153C68"/>
                </a:solidFill>
              </a:rPr>
            </a:br>
            <a:r>
              <a:rPr lang="fr-CA" sz="1800" b="1" dirty="0">
                <a:solidFill>
                  <a:srgbClr val="153C68"/>
                </a:solidFill>
              </a:rPr>
              <a:t>(Instructions ministérielles (IM) – 25 mars 2025 – (art. 10.3 </a:t>
            </a:r>
            <a:r>
              <a:rPr lang="fr-CA" sz="1800" b="1" dirty="0" err="1">
                <a:solidFill>
                  <a:srgbClr val="153C68"/>
                </a:solidFill>
              </a:rPr>
              <a:t>LIPR</a:t>
            </a:r>
            <a:r>
              <a:rPr lang="fr-CA" sz="1800" b="1" dirty="0">
                <a:solidFill>
                  <a:srgbClr val="153C68"/>
                </a:solidFill>
              </a:rPr>
              <a:t>))</a:t>
            </a:r>
            <a:endParaRPr lang="en-CA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06DB-0563-52C9-45DC-68B63422A87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52600"/>
            <a:ext cx="6705600" cy="3048000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>
                <a:solidFill>
                  <a:srgbClr val="153C68"/>
                </a:solidFill>
              </a:rPr>
              <a:t>Les </a:t>
            </a:r>
            <a:r>
              <a:rPr lang="fr-FR" b="1" u="sng" dirty="0">
                <a:solidFill>
                  <a:srgbClr val="153C68"/>
                </a:solidFill>
              </a:rPr>
              <a:t>quatre programmes d’immigration économique</a:t>
            </a:r>
          </a:p>
          <a:p>
            <a:r>
              <a:rPr lang="fr-FR" dirty="0">
                <a:solidFill>
                  <a:srgbClr val="153C68"/>
                </a:solidFill>
              </a:rPr>
              <a:t>Entrée express regroupe quatre programmes d’immigration économique: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dirty="0">
                <a:solidFill>
                  <a:srgbClr val="153C68"/>
                </a:solidFill>
              </a:rPr>
              <a:t>Catégorie</a:t>
            </a:r>
            <a:r>
              <a:rPr lang="en-CA" dirty="0">
                <a:solidFill>
                  <a:srgbClr val="153C68"/>
                </a:solidFill>
              </a:rPr>
              <a:t> de </a:t>
            </a:r>
            <a:r>
              <a:rPr lang="fr-CA" dirty="0">
                <a:solidFill>
                  <a:srgbClr val="153C68"/>
                </a:solidFill>
              </a:rPr>
              <a:t>l’expérience</a:t>
            </a:r>
            <a:r>
              <a:rPr lang="en-CA" dirty="0">
                <a:solidFill>
                  <a:srgbClr val="153C68"/>
                </a:solidFill>
              </a:rPr>
              <a:t> canadienne</a:t>
            </a:r>
          </a:p>
          <a:p>
            <a:pPr marL="1200150" lvl="2" indent="-342900"/>
            <a:r>
              <a:rPr lang="en-CA" sz="1600" dirty="0">
                <a:solidFill>
                  <a:srgbClr val="153C68"/>
                </a:solidFill>
              </a:rPr>
              <a:t>Art 87.1(1) </a:t>
            </a:r>
            <a:r>
              <a:rPr lang="en-CA" sz="1600" dirty="0" err="1">
                <a:solidFill>
                  <a:srgbClr val="153C68"/>
                </a:solidFill>
              </a:rPr>
              <a:t>RIPR</a:t>
            </a:r>
            <a:endParaRPr lang="en-CA" sz="1600" dirty="0">
              <a:solidFill>
                <a:srgbClr val="153C68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153C68"/>
                </a:solidFill>
              </a:rPr>
              <a:t>Programme des travailleurs qualifiés (fédéral)</a:t>
            </a:r>
          </a:p>
          <a:p>
            <a:pPr marL="1200150" lvl="2" indent="-342900"/>
            <a:r>
              <a:rPr lang="fr-FR" sz="1600" dirty="0">
                <a:solidFill>
                  <a:srgbClr val="153C68"/>
                </a:solidFill>
              </a:rPr>
              <a:t>Art 75(1) </a:t>
            </a:r>
            <a:r>
              <a:rPr lang="fr-FR" sz="1600" dirty="0" err="1">
                <a:solidFill>
                  <a:srgbClr val="153C68"/>
                </a:solidFill>
              </a:rPr>
              <a:t>RIPR</a:t>
            </a:r>
            <a:endParaRPr lang="fr-FR" sz="1600" dirty="0">
              <a:solidFill>
                <a:srgbClr val="153C68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153C68"/>
                </a:solidFill>
              </a:rPr>
              <a:t>Programme des travailleurs de métiers spécialisés (fédéral)</a:t>
            </a:r>
          </a:p>
          <a:p>
            <a:pPr marL="1200150" lvl="2" indent="-342900"/>
            <a:r>
              <a:rPr lang="fr-FR" sz="1600" dirty="0">
                <a:solidFill>
                  <a:srgbClr val="153C68"/>
                </a:solidFill>
              </a:rPr>
              <a:t>Art 87.2(2) </a:t>
            </a:r>
            <a:r>
              <a:rPr lang="fr-FR" sz="1600" dirty="0" err="1">
                <a:solidFill>
                  <a:srgbClr val="153C68"/>
                </a:solidFill>
              </a:rPr>
              <a:t>RIPR</a:t>
            </a:r>
            <a:endParaRPr lang="en-CA" sz="1600" dirty="0">
              <a:solidFill>
                <a:srgbClr val="153C68"/>
              </a:solidFill>
            </a:endParaRPr>
          </a:p>
          <a:p>
            <a:pPr marL="457200" lvl="1" indent="0">
              <a:buNone/>
            </a:pPr>
            <a:r>
              <a:rPr lang="en-CA" dirty="0">
                <a:solidFill>
                  <a:srgbClr val="153C68"/>
                </a:solidFill>
              </a:rPr>
              <a:t>4. </a:t>
            </a:r>
            <a:r>
              <a:rPr lang="en-CA" dirty="0" err="1">
                <a:solidFill>
                  <a:srgbClr val="153C68"/>
                </a:solidFill>
              </a:rPr>
              <a:t>Candidats</a:t>
            </a:r>
            <a:r>
              <a:rPr lang="en-CA" dirty="0">
                <a:solidFill>
                  <a:srgbClr val="153C68"/>
                </a:solidFill>
              </a:rPr>
              <a:t> des provinces </a:t>
            </a:r>
          </a:p>
          <a:p>
            <a:pPr lvl="2"/>
            <a:r>
              <a:rPr lang="en-CA" sz="1600" dirty="0">
                <a:solidFill>
                  <a:srgbClr val="153C68"/>
                </a:solidFill>
              </a:rPr>
              <a:t>Art 87(2) </a:t>
            </a:r>
            <a:r>
              <a:rPr lang="en-CA" sz="1600" dirty="0" err="1">
                <a:solidFill>
                  <a:srgbClr val="153C68"/>
                </a:solidFill>
              </a:rPr>
              <a:t>RIPR</a:t>
            </a:r>
            <a:endParaRPr lang="fr-FR" sz="1600" dirty="0">
              <a:solidFill>
                <a:srgbClr val="153C68"/>
              </a:solidFill>
            </a:endParaRP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CA399-2EBD-B86A-F163-60B4B8672DB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248B7-6C8F-2358-CCB3-0DA303B5E5F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89146772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7D64B-E87A-5665-9184-E3BCC51F5BA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2437638"/>
            <a:ext cx="7150608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1 - L’expérience Canadienne (</a:t>
            </a:r>
            <a:r>
              <a:rPr lang="fr-FR" sz="3200" b="1" i="1" dirty="0" err="1">
                <a:solidFill>
                  <a:schemeClr val="bg1"/>
                </a:solidFill>
              </a:rPr>
              <a:t>CEC</a:t>
            </a:r>
            <a:r>
              <a:rPr lang="fr-FR" sz="3200" b="1" dirty="0">
                <a:solidFill>
                  <a:schemeClr val="bg1"/>
                </a:solidFill>
              </a:rPr>
              <a:t>)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9645E-8B57-6DB1-FAF0-78FDCD6AC84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83208" y="3276600"/>
            <a:ext cx="60960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De quoi il s’agit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Exigences minimales</a:t>
            </a:r>
          </a:p>
          <a:p>
            <a:pPr lvl="1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L’expérience de travail qualifié au Canada </a:t>
            </a:r>
          </a:p>
          <a:p>
            <a:pPr lvl="1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Les compétences linguistiques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La question des études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790C9-E5B3-F873-3E77-9E76F53ED4B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>
                <a:solidFill>
                  <a:schemeClr val="bg1"/>
                </a:solidFill>
              </a:rPr>
              <a:t> </a:t>
            </a:r>
            <a:r>
              <a:rPr lang="en-US" altLang="fr-FR" sz="1800" dirty="0">
                <a:solidFill>
                  <a:schemeClr val="bg1"/>
                </a:solidFill>
              </a:rPr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D3882-D5AA-4AE8-56B1-92219B4FA8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>
                <a:solidFill>
                  <a:schemeClr val="bg1"/>
                </a:solidFill>
              </a:rPr>
              <a:pPr/>
              <a:t>18</a:t>
            </a:fld>
            <a:endParaRPr lang="en-US" altLang="fr-FR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3DB0A5-E9A4-AF13-1DE3-B24ABE8FEFA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05800" y="0"/>
            <a:ext cx="381000" cy="4343400"/>
          </a:xfrm>
          <a:prstGeom prst="roundRect">
            <a:avLst/>
          </a:prstGeom>
          <a:solidFill>
            <a:srgbClr val="153C68"/>
          </a:solidFill>
          <a:ln>
            <a:solidFill>
              <a:srgbClr val="153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0551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932160-6B82-C99E-F6DD-3062CCAB3C5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De quoi il s’agit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B07C0A-7556-C7CB-37E9-ACCD553CF1D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24000"/>
            <a:ext cx="7010400" cy="4724400"/>
          </a:xfrm>
        </p:spPr>
        <p:txBody>
          <a:bodyPr/>
          <a:lstStyle/>
          <a:p>
            <a:r>
              <a:rPr lang="fr-FR" dirty="0">
                <a:solidFill>
                  <a:srgbClr val="153C68"/>
                </a:solidFill>
                <a:latin typeface="+mj-lt"/>
              </a:rPr>
              <a:t>Est une </a:t>
            </a:r>
            <a:r>
              <a:rPr lang="fr-FR" u="sng" dirty="0">
                <a:solidFill>
                  <a:srgbClr val="153C68"/>
                </a:solidFill>
                <a:latin typeface="+mj-lt"/>
              </a:rPr>
              <a:t>c</a:t>
            </a:r>
            <a:r>
              <a:rPr lang="fr-FR" b="0" i="0" u="sng" dirty="0">
                <a:solidFill>
                  <a:srgbClr val="153C68"/>
                </a:solidFill>
                <a:effectLst/>
                <a:latin typeface="+mj-lt"/>
              </a:rPr>
              <a:t>atégorie de résidence permanente </a:t>
            </a:r>
          </a:p>
          <a:p>
            <a:r>
              <a:rPr lang="fr-FR" dirty="0">
                <a:solidFill>
                  <a:srgbClr val="153C68"/>
                </a:solidFill>
                <a:latin typeface="+mj-lt"/>
              </a:rPr>
              <a:t>S</a:t>
            </a:r>
            <a:r>
              <a:rPr lang="fr-FR" b="0" i="0" dirty="0">
                <a:solidFill>
                  <a:srgbClr val="153C68"/>
                </a:solidFill>
                <a:effectLst/>
                <a:latin typeface="+mj-lt"/>
              </a:rPr>
              <a:t>’applique aux </a:t>
            </a:r>
            <a:r>
              <a:rPr lang="fr-FR" dirty="0">
                <a:solidFill>
                  <a:srgbClr val="153C68"/>
                </a:solidFill>
                <a:latin typeface="Helvetica Neue"/>
              </a:rPr>
              <a:t>travailleurs étrangers temporaires:</a:t>
            </a:r>
          </a:p>
          <a:p>
            <a:pPr lvl="1"/>
            <a:r>
              <a:rPr lang="fr-FR" sz="1600" b="0" i="0" dirty="0">
                <a:solidFill>
                  <a:srgbClr val="153C68"/>
                </a:solidFill>
                <a:effectLst/>
                <a:latin typeface="+mj-lt"/>
              </a:rPr>
              <a:t>ayant acquis une expérience de travail qualifié </a:t>
            </a:r>
            <a:r>
              <a:rPr lang="fr-FR" sz="1600" b="0" i="0" u="sng" dirty="0">
                <a:solidFill>
                  <a:srgbClr val="153C68"/>
                </a:solidFill>
                <a:effectLst/>
                <a:latin typeface="+mj-lt"/>
              </a:rPr>
              <a:t>au Canada</a:t>
            </a:r>
            <a:r>
              <a:rPr lang="fr-FR" sz="1600" b="0" i="0" dirty="0">
                <a:solidFill>
                  <a:srgbClr val="153C68"/>
                </a:solidFill>
                <a:effectLst/>
                <a:latin typeface="+mj-lt"/>
              </a:rPr>
              <a:t> </a:t>
            </a:r>
          </a:p>
          <a:p>
            <a:pPr lvl="1"/>
            <a:r>
              <a:rPr lang="fr-FR" sz="1600" b="0" i="0" dirty="0">
                <a:solidFill>
                  <a:srgbClr val="153C68"/>
                </a:solidFill>
                <a:effectLst/>
                <a:latin typeface="Helvetica Neue"/>
              </a:rPr>
              <a:t>… et qui cherchent à s’établir dans une province </a:t>
            </a:r>
            <a:r>
              <a:rPr lang="fr-FR" sz="1600" b="0" i="0" u="sng" dirty="0">
                <a:solidFill>
                  <a:srgbClr val="153C68"/>
                </a:solidFill>
                <a:effectLst/>
                <a:latin typeface="Helvetica Neue"/>
              </a:rPr>
              <a:t>autre</a:t>
            </a:r>
            <a:r>
              <a:rPr lang="fr-FR" sz="1600" b="0" i="0" dirty="0">
                <a:solidFill>
                  <a:srgbClr val="153C68"/>
                </a:solidFill>
                <a:effectLst/>
                <a:latin typeface="Helvetica Neue"/>
              </a:rPr>
              <a:t> que le Québec</a:t>
            </a:r>
            <a:endParaRPr lang="fr-FR" sz="1600" dirty="0">
              <a:solidFill>
                <a:srgbClr val="153C68"/>
              </a:solidFill>
            </a:endParaRPr>
          </a:p>
          <a:p>
            <a:r>
              <a:rPr lang="fr-FR" dirty="0">
                <a:solidFill>
                  <a:srgbClr val="153C68"/>
                </a:solidFill>
              </a:rPr>
              <a:t>Est non-admissible à la catégorie de l’expérience canadienne: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Demandeur d’asile au Canada;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Personne travaillant au Canada sans autorisation;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Personne dont l’expérience de travail a été acquise lorsqu’il n’avait </a:t>
            </a:r>
            <a:r>
              <a:rPr lang="fr-FR" sz="1600" u="sng" dirty="0">
                <a:solidFill>
                  <a:srgbClr val="153C68"/>
                </a:solidFill>
              </a:rPr>
              <a:t>pas</a:t>
            </a:r>
            <a:r>
              <a:rPr lang="fr-FR" sz="1600" dirty="0">
                <a:solidFill>
                  <a:srgbClr val="153C68"/>
                </a:solidFill>
              </a:rPr>
              <a:t> le statut de résident temporaire au Canada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  <a:latin typeface="Helvetica Neue"/>
              </a:rPr>
              <a:t>Personne non </a:t>
            </a:r>
            <a:r>
              <a:rPr lang="fr-FR" sz="1600" dirty="0">
                <a:solidFill>
                  <a:srgbClr val="153C68"/>
                </a:solidFill>
                <a:latin typeface="+mj-lt"/>
              </a:rPr>
              <a:t>admissible à entrer au Canada</a:t>
            </a:r>
          </a:p>
          <a:p>
            <a:pPr marL="457200" lvl="1" indent="0">
              <a:buNone/>
            </a:pPr>
            <a:endParaRPr lang="fr-FR" sz="1200" b="1" i="1" dirty="0">
              <a:solidFill>
                <a:srgbClr val="153C68"/>
              </a:solidFill>
              <a:effectLst/>
              <a:latin typeface="+mj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F749D6-A89A-2984-78EA-5AC7E5E3334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8B7A14-A78C-A81E-693E-861637EAF64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19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20142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B6C02245-DD11-278C-BF41-D7397742AAF7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3" name="Espace réservé du numéro de diapositive 4">
            <a:extLst>
              <a:ext uri="{FF2B5EF4-FFF2-40B4-BE49-F238E27FC236}">
                <a16:creationId xmlns:a16="http://schemas.microsoft.com/office/drawing/2014/main" id="{7CA292B0-E6EC-02E4-6AEF-EB5F3BF3EE13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/>
          <a:p>
            <a:fld id="{4E146E4C-5ABC-864B-A44D-4A537201E524}" type="slidenum">
              <a:rPr lang="en-US" altLang="fr-FR"/>
              <a:pPr/>
              <a:t>2</a:t>
            </a:fld>
            <a:endParaRPr lang="en-US" altLang="fr-FR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3F57423-1D0C-200E-19D5-E3F62F1B768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7992" y="1524000"/>
            <a:ext cx="6172200" cy="34290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fr-FR" altLang="fr-FR" dirty="0">
                <a:solidFill>
                  <a:srgbClr val="153C68"/>
                </a:solidFill>
              </a:rPr>
              <a:t>Catégories d’immigration économique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153C68"/>
                </a:solidFill>
              </a:rPr>
              <a:t>Travailleur temporaire  </a:t>
            </a:r>
          </a:p>
          <a:p>
            <a:pPr>
              <a:buFontTx/>
              <a:buAutoNum type="arabicPeriod"/>
            </a:pPr>
            <a:r>
              <a:rPr lang="fr-FR" altLang="fr-FR" dirty="0">
                <a:solidFill>
                  <a:srgbClr val="153C68"/>
                </a:solidFill>
              </a:rPr>
              <a:t>Entrée express</a:t>
            </a:r>
          </a:p>
          <a:p>
            <a:pPr lvl="1">
              <a:buFontTx/>
              <a:buAutoNum type="arabicPeriod"/>
            </a:pPr>
            <a:r>
              <a:rPr lang="fr-FR" altLang="fr-FR" dirty="0">
                <a:solidFill>
                  <a:srgbClr val="153C68"/>
                </a:solidFill>
              </a:rPr>
              <a:t>Catégorie de l’expérience canadienne</a:t>
            </a:r>
          </a:p>
          <a:p>
            <a:pPr lvl="2"/>
            <a:r>
              <a:rPr lang="fr-FR" altLang="fr-FR" dirty="0">
                <a:solidFill>
                  <a:srgbClr val="153C68"/>
                </a:solidFill>
              </a:rPr>
              <a:t>exigences minimales, études, admissibilité, où habiter  </a:t>
            </a:r>
          </a:p>
          <a:p>
            <a:pPr lvl="1">
              <a:buFontTx/>
              <a:buAutoNum type="arabicPeriod"/>
            </a:pPr>
            <a:r>
              <a:rPr lang="fr-FR" altLang="fr-FR" dirty="0">
                <a:solidFill>
                  <a:srgbClr val="153C68"/>
                </a:solidFill>
              </a:rPr>
              <a:t>Programme des travailleurs qualifiés (fédéral) </a:t>
            </a:r>
          </a:p>
          <a:p>
            <a:pPr lvl="2" algn="just"/>
            <a:r>
              <a:rPr lang="fr-FR" altLang="fr-FR" dirty="0">
                <a:solidFill>
                  <a:srgbClr val="153C68"/>
                </a:solidFill>
              </a:rPr>
              <a:t>exigences minimales, critères de sélection, preuve de fonds, admissibilité, où habiter</a:t>
            </a:r>
          </a:p>
          <a:p>
            <a:pPr marL="457200" lvl="1" indent="0" algn="just">
              <a:buNone/>
            </a:pPr>
            <a:r>
              <a:rPr lang="fr-FR" altLang="fr-FR" dirty="0">
                <a:solidFill>
                  <a:srgbClr val="153C68"/>
                </a:solidFill>
              </a:rPr>
              <a:t>3. </a:t>
            </a:r>
            <a:r>
              <a:rPr lang="fr-FR" dirty="0">
                <a:solidFill>
                  <a:srgbClr val="153C68"/>
                </a:solidFill>
              </a:rPr>
              <a:t>Catégorie des travailleurs de métiers spécialisés (fédéral) (</a:t>
            </a:r>
            <a:r>
              <a:rPr lang="fr-FR" dirty="0" err="1">
                <a:solidFill>
                  <a:srgbClr val="153C68"/>
                </a:solidFill>
              </a:rPr>
              <a:t>CTMSF</a:t>
            </a:r>
            <a:r>
              <a:rPr lang="fr-FR" dirty="0">
                <a:solidFill>
                  <a:srgbClr val="153C68"/>
                </a:solidFill>
              </a:rPr>
              <a:t>)</a:t>
            </a:r>
          </a:p>
          <a:p>
            <a:pPr marL="457200" lvl="1" indent="0" algn="just">
              <a:buNone/>
            </a:pPr>
            <a:r>
              <a:rPr lang="en-CA" dirty="0">
                <a:solidFill>
                  <a:srgbClr val="153C68"/>
                </a:solidFill>
              </a:rPr>
              <a:t>4. </a:t>
            </a:r>
            <a:r>
              <a:rPr lang="en-CA" dirty="0" err="1">
                <a:solidFill>
                  <a:srgbClr val="153C68"/>
                </a:solidFill>
              </a:rPr>
              <a:t>Candidats</a:t>
            </a:r>
            <a:r>
              <a:rPr lang="en-CA" dirty="0">
                <a:solidFill>
                  <a:srgbClr val="153C68"/>
                </a:solidFill>
              </a:rPr>
              <a:t> des provinces </a:t>
            </a:r>
            <a:endParaRPr lang="fr-FR" altLang="fr-FR" dirty="0">
              <a:solidFill>
                <a:srgbClr val="153C68"/>
              </a:solidFill>
            </a:endParaRPr>
          </a:p>
          <a:p>
            <a:pPr marL="0" indent="0" algn="just">
              <a:buNone/>
            </a:pPr>
            <a:r>
              <a:rPr lang="fr-FR" altLang="fr-FR" dirty="0">
                <a:solidFill>
                  <a:srgbClr val="153C68"/>
                </a:solidFill>
              </a:rPr>
              <a:t>4. Scénarios hypothétiques 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A7F8114D-AFFC-DE53-6F87-331A5C88E11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05800" y="64452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600" b="1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201F1E9B-C8B9-7646-61FC-90CE38B08B17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fr-FR" altLang="fr-FR" sz="3400" b="1" dirty="0">
                <a:solidFill>
                  <a:srgbClr val="153C68"/>
                </a:solidFill>
              </a:rPr>
              <a:t>Ordre du jour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F5F65-E36A-7C81-59F2-FE6974CCFD0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Exigences minimales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41829A-4B73-43E0-1F5C-598CF7B1D1E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981200"/>
            <a:ext cx="6629400" cy="31242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153C68"/>
                </a:solidFill>
              </a:rPr>
              <a:t>Afin d’être admissibles, les critères suivants doivent être respectés:</a:t>
            </a:r>
          </a:p>
          <a:p>
            <a:pPr lvl="1">
              <a:buFont typeface="+mj-lt"/>
              <a:buAutoNum type="arabicPeriod"/>
            </a:pPr>
            <a:r>
              <a:rPr lang="fr-FR" sz="1600" b="1" u="sng" dirty="0">
                <a:solidFill>
                  <a:srgbClr val="153C68"/>
                </a:solidFill>
              </a:rPr>
              <a:t>L’expérience de travail qualifié au Canada </a:t>
            </a:r>
          </a:p>
          <a:p>
            <a:pPr lvl="1">
              <a:buFont typeface="+mj-lt"/>
              <a:buAutoNum type="arabicPeriod"/>
            </a:pPr>
            <a:r>
              <a:rPr lang="fr-FR" sz="1600" b="1" u="sng" dirty="0">
                <a:solidFill>
                  <a:srgbClr val="153C68"/>
                </a:solidFill>
              </a:rPr>
              <a:t>Les compétences linguistiques</a:t>
            </a:r>
          </a:p>
          <a:p>
            <a:pPr marL="457200" lvl="1" indent="0">
              <a:buNone/>
            </a:pPr>
            <a:endParaRPr lang="fr-FR" dirty="0">
              <a:solidFill>
                <a:srgbClr val="153C68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153C68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153C68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153C68"/>
              </a:solidFill>
            </a:endParaRPr>
          </a:p>
          <a:p>
            <a:pPr marL="457200" lvl="1" indent="0">
              <a:buNone/>
            </a:pPr>
            <a:r>
              <a:rPr lang="fr-FR" sz="1600" b="1" i="1" dirty="0">
                <a:solidFill>
                  <a:srgbClr val="153C68"/>
                </a:solidFill>
                <a:effectLst/>
                <a:latin typeface="+mj-lt"/>
              </a:rPr>
              <a:t>Règlement sur l’immigration et la protection des réfugiés No 87.1</a:t>
            </a:r>
            <a:endParaRPr lang="fr-FR" sz="1600" i="1" dirty="0">
              <a:solidFill>
                <a:srgbClr val="153C68"/>
              </a:solidFill>
              <a:latin typeface="+mj-lt"/>
            </a:endParaRPr>
          </a:p>
          <a:p>
            <a:pPr marL="457200" lvl="1" indent="0">
              <a:buNone/>
            </a:pPr>
            <a:endParaRPr lang="fr-FR" dirty="0">
              <a:solidFill>
                <a:srgbClr val="153C68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3B8E42-C6B6-CF48-1AA3-2F2E45836F9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31D9225-8857-8495-AA37-A11E2E32D29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367672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D9B3A-780F-44B7-122F-3AEA86B1972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11E1AF-5752-3763-1628-4E609F5FB88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" y="1752600"/>
            <a:ext cx="6781800" cy="3962400"/>
          </a:xfrm>
        </p:spPr>
        <p:txBody>
          <a:bodyPr/>
          <a:lstStyle/>
          <a:p>
            <a:pPr marL="457200" lvl="1" indent="0">
              <a:buNone/>
            </a:pPr>
            <a:r>
              <a:rPr lang="fr-FR" sz="2000" b="1" u="sng" dirty="0">
                <a:solidFill>
                  <a:srgbClr val="153C68"/>
                </a:solidFill>
              </a:rPr>
              <a:t>1. L’expérience de travail qualifié au Canada</a:t>
            </a:r>
            <a:r>
              <a:rPr lang="fr-FR" sz="2000" u="sng" dirty="0">
                <a:solidFill>
                  <a:srgbClr val="153C68"/>
                </a:solidFill>
              </a:rPr>
              <a:t> </a:t>
            </a:r>
            <a:endParaRPr lang="fr-FR" sz="1600" dirty="0">
              <a:solidFill>
                <a:srgbClr val="153C68"/>
              </a:solidFill>
            </a:endParaRP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1 an d’expérience de travail qualifié au Canada au cours des 3 années précédant la demande.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L’expérience doit avoir été acquise sous une autorisation de travail valide en tant que résident temporaire.</a:t>
            </a:r>
          </a:p>
          <a:p>
            <a:pPr lvl="1"/>
            <a:r>
              <a:rPr lang="fr-FR" sz="1600" dirty="0">
                <a:solidFill>
                  <a:srgbClr val="153C68"/>
                </a:solidFill>
              </a:rPr>
              <a:t>Montrer que les fonctions énoncées dans l’énoncé principal de la description de la profession de la Classification nationale des professions (</a:t>
            </a:r>
            <a:r>
              <a:rPr lang="fr-FR" sz="1600" i="1" dirty="0">
                <a:solidFill>
                  <a:srgbClr val="153C68"/>
                </a:solidFill>
              </a:rPr>
              <a:t>CNP</a:t>
            </a:r>
            <a:r>
              <a:rPr lang="fr-FR" sz="1600" dirty="0">
                <a:solidFill>
                  <a:srgbClr val="153C68"/>
                </a:solidFill>
              </a:rPr>
              <a:t>) ont été exercées, incluant :</a:t>
            </a:r>
          </a:p>
          <a:p>
            <a:pPr lvl="3"/>
            <a:r>
              <a:rPr lang="fr-FR" sz="1600" dirty="0"/>
              <a:t>Toutes les fonctions essentielles</a:t>
            </a:r>
          </a:p>
          <a:p>
            <a:pPr lvl="3"/>
            <a:r>
              <a:rPr lang="fr-FR" sz="1600" dirty="0"/>
              <a:t>La plupart des fonctions principales énumérées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BA7432-C86A-41D3-1373-6AEEC7E91BD8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DA349A-BE59-4304-59D6-BA60D3C23F0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975639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12E42-3D5D-B23D-9B84-CF09BC61938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CDED0-CB03-FDFF-AB4B-CC3D9380348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600200"/>
            <a:ext cx="6629400" cy="481965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153C68"/>
                </a:solidFill>
              </a:rPr>
              <a:t>1. L’expérience de travail qualifié au Canada</a:t>
            </a:r>
            <a:r>
              <a:rPr lang="fr-FR" sz="1800" u="sng" dirty="0">
                <a:solidFill>
                  <a:srgbClr val="153C68"/>
                </a:solidFill>
              </a:rPr>
              <a:t> </a:t>
            </a:r>
            <a:r>
              <a:rPr lang="fr-FR" sz="1800" i="1" u="sng" dirty="0">
                <a:solidFill>
                  <a:srgbClr val="153C68"/>
                </a:solidFill>
              </a:rPr>
              <a:t>(suite)</a:t>
            </a:r>
            <a:endParaRPr lang="fr-CA" b="0" i="0" u="sng" dirty="0">
              <a:solidFill>
                <a:srgbClr val="153C68"/>
              </a:solidFill>
              <a:effectLst/>
              <a:latin typeface="+mj-lt"/>
            </a:endParaRPr>
          </a:p>
          <a:p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L’expérience de travail 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</a:rPr>
              <a:t>qualifié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signifie que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l’individu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ait occupé un emploi dans 1 ou plusieurs des catégories de formation, d’études, d’expérience et de responsabilités (</a:t>
            </a:r>
            <a:r>
              <a:rPr lang="fr-CA" sz="1600" b="0" i="1" dirty="0" err="1">
                <a:solidFill>
                  <a:srgbClr val="153C68"/>
                </a:solidFill>
                <a:effectLst/>
                <a:latin typeface="+mj-lt"/>
              </a:rPr>
              <a:t>FÉER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) suivantes de la CNP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:</a:t>
            </a:r>
            <a:endParaRPr lang="fr-CA" sz="1600" b="0" i="0" dirty="0">
              <a:solidFill>
                <a:srgbClr val="153C68"/>
              </a:solidFill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 err="1">
                <a:solidFill>
                  <a:srgbClr val="153C68"/>
                </a:solidFill>
                <a:effectLst/>
                <a:latin typeface="+mj-lt"/>
              </a:rPr>
              <a:t>FÉER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 err="1">
                <a:solidFill>
                  <a:srgbClr val="153C68"/>
                </a:solidFill>
                <a:effectLst/>
                <a:latin typeface="+mj-lt"/>
              </a:rPr>
              <a:t>FÉER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 err="1">
                <a:solidFill>
                  <a:srgbClr val="153C68"/>
                </a:solidFill>
                <a:effectLst/>
                <a:latin typeface="+mj-lt"/>
              </a:rPr>
              <a:t>FÉER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 err="1">
                <a:solidFill>
                  <a:srgbClr val="153C68"/>
                </a:solidFill>
                <a:effectLst/>
                <a:latin typeface="+mj-lt"/>
              </a:rPr>
              <a:t>FÉER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3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E7CD15-94F6-1ABE-AF27-5E4D0AE88D5A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903BB2-00BF-A76C-6D20-E0891151893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881626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BD46-EB5F-B243-5D2D-CDC9E7E5ED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/>
              <a:t>¸</a:t>
            </a:r>
            <a:endParaRPr lang="en-CA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02D0CF7-CE15-5447-65BB-3AF7A49BB623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 rotWithShape="1">
          <a:blip r:embed="rId8"/>
          <a:srcRect l="72941" t="12480" r="6572" b="9179"/>
          <a:stretch/>
        </p:blipFill>
        <p:spPr>
          <a:xfrm>
            <a:off x="228600" y="533400"/>
            <a:ext cx="6990107" cy="501177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D0B9C-DE97-047E-1D2A-D52CAF3A746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C7951-294E-8C5B-48BB-C75D8CFC534A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23</a:t>
            </a:fld>
            <a:endParaRPr lang="en-US" alt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052E03-79DC-1F27-78AA-387664AEB64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3684" y="838200"/>
            <a:ext cx="7015316" cy="3124200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1584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44C9F-7424-0E44-C397-2BA430E8519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62F206-8B11-006B-36CE-439B8E0D802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76400"/>
            <a:ext cx="6629400" cy="403860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153C68"/>
                </a:solidFill>
              </a:rPr>
              <a:t>1. L’expérience de travail qualifié au Canada</a:t>
            </a:r>
            <a:r>
              <a:rPr lang="fr-FR" sz="1800" u="sng" dirty="0">
                <a:solidFill>
                  <a:srgbClr val="153C68"/>
                </a:solidFill>
              </a:rPr>
              <a:t> </a:t>
            </a:r>
            <a:r>
              <a:rPr lang="fr-FR" sz="1800" i="1" u="sng" dirty="0">
                <a:solidFill>
                  <a:srgbClr val="153C68"/>
                </a:solidFill>
              </a:rPr>
              <a:t>(suite)</a:t>
            </a:r>
            <a:endParaRPr lang="fr-CA" b="0" i="0" u="sng" dirty="0">
              <a:solidFill>
                <a:srgbClr val="153C68"/>
              </a:solidFill>
              <a:effectLst/>
              <a:latin typeface="+mj-lt"/>
            </a:endParaRPr>
          </a:p>
          <a:p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L’expérience de travail </a:t>
            </a:r>
            <a:r>
              <a:rPr lang="fr-CA" sz="1600" i="0" u="sng" dirty="0">
                <a:solidFill>
                  <a:srgbClr val="153C68"/>
                </a:solidFill>
                <a:effectLst/>
                <a:latin typeface="+mj-lt"/>
              </a:rPr>
              <a:t>doit provenir d’un travail rémunéré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s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oit par salaire ou commission de sorte que le bénévolat ou les stages non rémunérés ne sont pas considérés.</a:t>
            </a:r>
          </a:p>
          <a:p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Le travail autonome et l’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expérience de travail acquise </a:t>
            </a:r>
            <a:r>
              <a:rPr lang="fr-CA" sz="1600" u="sng" dirty="0">
                <a:solidFill>
                  <a:srgbClr val="153C68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 tant qu’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étudiant à temps plein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, même si vous étiez en stage en milieu de travail, </a:t>
            </a:r>
            <a:r>
              <a:rPr lang="fr-CA" sz="1600" i="0" u="sng" dirty="0">
                <a:solidFill>
                  <a:srgbClr val="153C68"/>
                </a:solidFill>
                <a:effectLst/>
                <a:latin typeface="+mj-lt"/>
              </a:rPr>
              <a:t>ne sont pas pris en compte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 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pour répondre aux exigences minimales de ce programme.</a:t>
            </a:r>
            <a:endParaRPr lang="fr-CA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AD62A4-595E-95A2-E86F-D30A23519BFE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7A9AE0-5AAE-A066-5B3D-87A8CDE524B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7862634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55025-7FF1-E0F9-4D7B-D613354DD44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39EEC8-903B-AED0-0B3F-127E656E0AA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676400"/>
            <a:ext cx="6477000" cy="3962400"/>
          </a:xfrm>
        </p:spPr>
        <p:txBody>
          <a:bodyPr/>
          <a:lstStyle/>
          <a:p>
            <a:pPr marL="0" indent="0" algn="l">
              <a:buNone/>
            </a:pPr>
            <a:r>
              <a:rPr lang="fr-FR" b="1" u="sng" dirty="0">
                <a:solidFill>
                  <a:srgbClr val="153C68"/>
                </a:solidFill>
              </a:rPr>
              <a:t>2</a:t>
            </a:r>
            <a:r>
              <a:rPr lang="fr-FR" sz="1800" b="1" u="sng" dirty="0">
                <a:solidFill>
                  <a:srgbClr val="153C68"/>
                </a:solidFill>
              </a:rPr>
              <a:t>. </a:t>
            </a:r>
            <a:r>
              <a:rPr lang="fr-FR" b="1" u="sng" dirty="0">
                <a:solidFill>
                  <a:srgbClr val="153C68"/>
                </a:solidFill>
              </a:rPr>
              <a:t>Compétences linguistiques requises</a:t>
            </a:r>
            <a:endParaRPr lang="fr-CA" b="1" u="sng" dirty="0">
              <a:solidFill>
                <a:srgbClr val="153C68"/>
              </a:solidFill>
              <a:latin typeface="+mj-lt"/>
            </a:endParaRPr>
          </a:p>
          <a:p>
            <a:pPr marL="0" indent="0" algn="l">
              <a:buNone/>
            </a:pPr>
            <a:r>
              <a:rPr lang="fr-CA" dirty="0">
                <a:solidFill>
                  <a:srgbClr val="153C68"/>
                </a:solidFill>
                <a:latin typeface="+mj-lt"/>
              </a:rPr>
              <a:t>En lien aux tests de langue approuvés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:</a:t>
            </a:r>
          </a:p>
          <a:p>
            <a:r>
              <a:rPr lang="fr-CA" sz="1600" dirty="0">
                <a:solidFill>
                  <a:srgbClr val="153C68"/>
                </a:solidFill>
                <a:latin typeface="+mj-lt"/>
              </a:rPr>
              <a:t>O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btenir la 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 minimale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 exigée</a:t>
            </a:r>
          </a:p>
          <a:p>
            <a:endParaRPr lang="fr-CA" sz="1600" b="0" i="0" dirty="0">
              <a:solidFill>
                <a:srgbClr val="153C68"/>
              </a:solidFill>
              <a:effectLst/>
              <a:latin typeface="+mj-lt"/>
            </a:endParaRPr>
          </a:p>
          <a:p>
            <a:endParaRPr lang="fr-CA" sz="1600" dirty="0">
              <a:solidFill>
                <a:srgbClr val="153C68"/>
              </a:solidFill>
              <a:latin typeface="+mj-lt"/>
            </a:endParaRPr>
          </a:p>
          <a:p>
            <a:endParaRPr lang="fr-CA" sz="1600" dirty="0">
              <a:solidFill>
                <a:srgbClr val="153C68"/>
              </a:solidFill>
              <a:latin typeface="+mj-lt"/>
            </a:endParaRPr>
          </a:p>
          <a:p>
            <a:r>
              <a:rPr lang="fr-CA" sz="1600" dirty="0">
                <a:solidFill>
                  <a:srgbClr val="153C68"/>
                </a:solidFill>
                <a:latin typeface="+mj-lt"/>
              </a:rPr>
              <a:t>Dans les sujets suivants:</a:t>
            </a:r>
          </a:p>
          <a:p>
            <a:pPr marL="0" indent="0">
              <a:buNone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	</a:t>
            </a:r>
            <a:r>
              <a:rPr lang="fr-CA" sz="1600" b="1" dirty="0">
                <a:solidFill>
                  <a:srgbClr val="153C68"/>
                </a:solidFill>
                <a:latin typeface="+mj-lt"/>
              </a:rPr>
              <a:t>-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 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’écriture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     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                               </a:t>
            </a:r>
            <a:r>
              <a:rPr lang="fr-CA" sz="1600" b="1" i="0" dirty="0">
                <a:solidFill>
                  <a:srgbClr val="153C68"/>
                </a:solidFill>
                <a:effectLst/>
                <a:latin typeface="+mj-lt"/>
              </a:rPr>
              <a:t> -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 lecture</a:t>
            </a:r>
          </a:p>
          <a:p>
            <a:pPr marL="0" indent="0">
              <a:buNone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	</a:t>
            </a:r>
            <a:r>
              <a:rPr lang="fr-CA" sz="1600" b="1" dirty="0">
                <a:solidFill>
                  <a:srgbClr val="153C68"/>
                </a:solidFill>
                <a:latin typeface="+mj-lt"/>
              </a:rPr>
              <a:t>-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 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 compréhension de l’oral           </a:t>
            </a:r>
            <a:r>
              <a:rPr lang="fr-CA" sz="1600" b="1" i="0" dirty="0">
                <a:solidFill>
                  <a:srgbClr val="153C68"/>
                </a:solidFill>
                <a:effectLst/>
                <a:latin typeface="+mj-lt"/>
              </a:rPr>
              <a:t>-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’expression orale</a:t>
            </a:r>
            <a:endParaRPr lang="fr-CA" sz="1600" dirty="0">
              <a:solidFill>
                <a:srgbClr val="153C68"/>
              </a:solidFill>
              <a:latin typeface="+mj-lt"/>
            </a:endParaRPr>
          </a:p>
          <a:p>
            <a:r>
              <a:rPr lang="fr-CA" sz="1600" dirty="0">
                <a:solidFill>
                  <a:srgbClr val="153C68"/>
                </a:solidFill>
                <a:latin typeface="+mj-lt"/>
              </a:rPr>
              <a:t>Les délais afférant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:</a:t>
            </a:r>
          </a:p>
          <a:p>
            <a:pPr lvl="1"/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</a:rPr>
              <a:t>Les tests sont valides pendant 2 ans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à compter de la date du résultat du test</a:t>
            </a:r>
          </a:p>
          <a:p>
            <a:pPr lvl="1"/>
            <a:r>
              <a:rPr lang="fr-CA" sz="16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e jour de la présentation de la demande de résidence permanente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, les tests subits doivent être valides</a:t>
            </a:r>
            <a:endParaRPr lang="fr-CA" sz="1600" b="0" i="0" dirty="0">
              <a:solidFill>
                <a:srgbClr val="153C68"/>
              </a:solidFill>
              <a:effectLst/>
              <a:latin typeface="+mj-lt"/>
            </a:endParaRPr>
          </a:p>
          <a:p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2BF111-6ADA-95E7-49FE-1E6AD086A91C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D389DF-4BFB-4EC6-BBD9-73FEC4E87C17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25</a:t>
            </a:fld>
            <a:endParaRPr lang="en-US" altLang="fr-FR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FBD8229-A9C3-819E-B94C-D2A3B493641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l="10844" t="47037" r="14909" b="33704"/>
          <a:stretch/>
        </p:blipFill>
        <p:spPr>
          <a:xfrm>
            <a:off x="990600" y="2704100"/>
            <a:ext cx="6172200" cy="6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929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3CFFA-E448-FAA3-7AB2-C1814E530BA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438150"/>
            <a:ext cx="6477000" cy="1143000"/>
          </a:xfrm>
        </p:spPr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L’expérience Canadienne </a:t>
            </a:r>
            <a:br>
              <a:rPr lang="fr-FR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La question des études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BC9EE-0F6C-0FD1-419D-E743153BA33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581150"/>
            <a:ext cx="6477000" cy="4133850"/>
          </a:xfrm>
        </p:spPr>
        <p:txBody>
          <a:bodyPr/>
          <a:lstStyle/>
          <a:p>
            <a:pPr marL="0" indent="0" algn="just">
              <a:buNone/>
            </a:pPr>
            <a:r>
              <a:rPr lang="fr-CA" sz="1400" b="1" u="sng" dirty="0">
                <a:solidFill>
                  <a:srgbClr val="153C68"/>
                </a:solidFill>
                <a:latin typeface="+mj-lt"/>
              </a:rPr>
              <a:t>Principe</a:t>
            </a:r>
          </a:p>
          <a:p>
            <a:pPr algn="just"/>
            <a:r>
              <a:rPr lang="fr-CA" sz="1400" dirty="0">
                <a:solidFill>
                  <a:srgbClr val="153C68"/>
                </a:solidFill>
                <a:latin typeface="+mj-lt"/>
              </a:rPr>
              <a:t>Aucune 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exigence, </a:t>
            </a: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mais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 permet d’améliorer son classement dans 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le bassin d’Entrée express</a:t>
            </a:r>
            <a:endParaRPr lang="fr-CA" sz="1400" dirty="0">
              <a:solidFill>
                <a:srgbClr val="153C68"/>
              </a:solidFill>
              <a:latin typeface="+mj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r>
              <a:rPr lang="fr-CA" sz="1400" b="1" i="0" u="sng" dirty="0">
                <a:solidFill>
                  <a:srgbClr val="153C68"/>
                </a:solidFill>
                <a:effectLst/>
                <a:latin typeface="+mj-lt"/>
              </a:rPr>
              <a:t>Comment établir le fait d’avoir effectué des études</a:t>
            </a:r>
            <a:endParaRPr lang="fr-CA" sz="1400" b="1" u="sng" dirty="0">
              <a:solidFill>
                <a:srgbClr val="153C68"/>
              </a:solidFill>
              <a:latin typeface="+mj-lt"/>
            </a:endParaRPr>
          </a:p>
          <a:p>
            <a:pPr algn="just"/>
            <a:r>
              <a:rPr lang="fr-CA" sz="1400" i="0" u="sng" dirty="0">
                <a:solidFill>
                  <a:srgbClr val="153C68"/>
                </a:solidFill>
                <a:effectLst/>
                <a:latin typeface="+mj-lt"/>
              </a:rPr>
              <a:t>Pour les personnes </a:t>
            </a:r>
            <a:r>
              <a:rPr lang="fr-CA" sz="1400" u="sng" dirty="0">
                <a:solidFill>
                  <a:srgbClr val="153C68"/>
                </a:solidFill>
                <a:latin typeface="+mj-lt"/>
              </a:rPr>
              <a:t>ayant é</a:t>
            </a:r>
            <a:r>
              <a:rPr lang="fr-CA" sz="1400" i="0" u="sng" dirty="0">
                <a:solidFill>
                  <a:srgbClr val="153C68"/>
                </a:solidFill>
                <a:effectLst/>
                <a:latin typeface="+mj-lt"/>
              </a:rPr>
              <a:t>tudié au Canada</a:t>
            </a: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, détenir un certificat, un diplôme ou un grade :</a:t>
            </a:r>
          </a:p>
          <a:p>
            <a:pPr lvl="1" algn="just"/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d’un établissement d’enseignement secondaire canadien; ou</a:t>
            </a:r>
          </a:p>
          <a:p>
            <a:pPr lvl="1" algn="just"/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d’un établissement d’enseignement postsecondaire canadien.</a:t>
            </a: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pPr algn="just"/>
            <a:r>
              <a:rPr lang="fr-CA" sz="1400" i="0" u="sng" dirty="0">
                <a:solidFill>
                  <a:srgbClr val="153C68"/>
                </a:solidFill>
                <a:effectLst/>
                <a:latin typeface="+mj-lt"/>
              </a:rPr>
              <a:t>Pour les personnes ayant fait des études à l’étranger</a:t>
            </a: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, obtenir les deux documents suivants :</a:t>
            </a:r>
          </a:p>
          <a:p>
            <a:pPr lvl="1" algn="just">
              <a:buFont typeface="+mj-lt"/>
              <a:buAutoNum type="arabicPeriod"/>
            </a:pP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un titre de scolarisation étranger;</a:t>
            </a:r>
          </a:p>
          <a:p>
            <a:pPr lvl="1" algn="just">
              <a:buFont typeface="+mj-lt"/>
              <a:buAutoNum type="arabicPeriod"/>
            </a:pP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Une évaluation des diplômes d’études à des fins d’immigration qui</a:t>
            </a: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pPr lvl="2" algn="just"/>
            <a:r>
              <a:rPr lang="fr-CA" sz="1400" dirty="0">
                <a:solidFill>
                  <a:srgbClr val="153C68"/>
                </a:solidFill>
                <a:latin typeface="+mj-lt"/>
              </a:rPr>
              <a:t>P</a:t>
            </a: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rovient d’un organisme désigné;</a:t>
            </a:r>
          </a:p>
          <a:p>
            <a:pPr lvl="2" algn="just"/>
            <a:r>
              <a:rPr lang="fr-CA" sz="1400" dirty="0">
                <a:solidFill>
                  <a:srgbClr val="153C68"/>
                </a:solidFill>
                <a:latin typeface="+mj-lt"/>
              </a:rPr>
              <a:t>M</a:t>
            </a: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ontre que vos études équivalent à un certificat, à un diplôme ou à un grade d’un établissement d’enseignement secondaire canadien ou d’un établissement d’enseignement postsecondaire canadien.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C9BF27-83C3-846F-B67F-4D9AE6370BAA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AD24E1-1A04-4A94-64DB-55EA4A4ADDA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842363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C6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3968C-7596-E61D-DFC0-0A31F6B26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5948-65A3-14DD-03C1-0C570E82071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7200" y="2437638"/>
            <a:ext cx="7150608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2 – Programme des travailleurs qualifiés (fédéral) (</a:t>
            </a:r>
            <a:r>
              <a:rPr lang="fr-FR" sz="3200" b="1" i="1" dirty="0">
                <a:solidFill>
                  <a:schemeClr val="bg1"/>
                </a:solidFill>
              </a:rPr>
              <a:t>CTFQ</a:t>
            </a:r>
            <a:r>
              <a:rPr lang="fr-FR" sz="3200" b="1" dirty="0">
                <a:solidFill>
                  <a:schemeClr val="bg1"/>
                </a:solidFill>
              </a:rPr>
              <a:t>)</a:t>
            </a:r>
            <a:endParaRPr lang="en-C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F5C12-D811-6F2C-66B9-A6CD235116AF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19200" y="3580638"/>
            <a:ext cx="60960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De quoi il s’agit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Exigences minimales</a:t>
            </a:r>
          </a:p>
          <a:p>
            <a:pPr lvl="1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L’expérience de travail qualifié au Canada </a:t>
            </a:r>
          </a:p>
          <a:p>
            <a:pPr lvl="1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Les compétences linguistiques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bg1"/>
                </a:solidFill>
              </a:rPr>
              <a:t>La question des études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7D946-5EEC-0D9D-0A32-45548881A7E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>
                <a:solidFill>
                  <a:schemeClr val="bg1"/>
                </a:solidFill>
              </a:rPr>
              <a:t> </a:t>
            </a:r>
            <a:r>
              <a:rPr lang="en-US" altLang="fr-FR" sz="1800" dirty="0">
                <a:solidFill>
                  <a:schemeClr val="bg1"/>
                </a:solidFill>
              </a:rPr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829BD-C537-5E42-267C-0A65815873A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>
                <a:solidFill>
                  <a:schemeClr val="bg1"/>
                </a:solidFill>
              </a:rPr>
              <a:pPr/>
              <a:t>27</a:t>
            </a:fld>
            <a:endParaRPr lang="en-US" altLang="fr-FR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FCA32-4BDB-F636-3D88-2C3C0C2408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05800" y="0"/>
            <a:ext cx="381000" cy="4343400"/>
          </a:xfrm>
          <a:prstGeom prst="roundRect">
            <a:avLst/>
          </a:prstGeom>
          <a:solidFill>
            <a:srgbClr val="153C68"/>
          </a:solidFill>
          <a:ln>
            <a:solidFill>
              <a:srgbClr val="153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4084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68960-6A61-A5C2-BEB8-8A6984AEEB3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153C68"/>
                </a:solidFill>
              </a:rPr>
              <a:t>Programme des travailleurs qualifiés (fédéral) </a:t>
            </a:r>
            <a:br>
              <a:rPr lang="fr-FR" sz="3200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De quoi il s’agit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81BDCC-7375-C18E-D481-7072DFDEEB4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76400"/>
            <a:ext cx="6477000" cy="3657600"/>
          </a:xfrm>
        </p:spPr>
        <p:txBody>
          <a:bodyPr/>
          <a:lstStyle/>
          <a:p>
            <a:r>
              <a:rPr lang="fr-FR" dirty="0">
                <a:solidFill>
                  <a:srgbClr val="153C68"/>
                </a:solidFill>
              </a:rPr>
              <a:t>Est une catégorie règlementaire de personnes qui peuvent devenir résidents permanents du fait de leur capacité à réussir leur établissement économique au Canada, qui sont des travailleurs qualifiés et qui cherchent à s’établir dans une province autre que le Québec.</a:t>
            </a:r>
          </a:p>
          <a:p>
            <a:pPr lvl="1"/>
            <a:r>
              <a:rPr lang="fr-FR" dirty="0">
                <a:solidFill>
                  <a:srgbClr val="153C68"/>
                </a:solidFill>
              </a:rPr>
              <a:t>Art 75(1) </a:t>
            </a:r>
            <a:r>
              <a:rPr lang="fr-FR" dirty="0" err="1">
                <a:solidFill>
                  <a:srgbClr val="153C68"/>
                </a:solidFill>
              </a:rPr>
              <a:t>RIPR</a:t>
            </a:r>
            <a:endParaRPr lang="fr-FR" dirty="0">
              <a:solidFill>
                <a:srgbClr val="153C68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5EF5E2-017B-6ACA-0BAF-533BB747045E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0A1D18-A855-EE6C-5EDF-FA2D728D4266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28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375927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9821-A56D-2CFE-F098-07B834D3BA1E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57518" y="4191000"/>
            <a:ext cx="6657682" cy="1524000"/>
          </a:xfrm>
          <a:noFill/>
        </p:spPr>
        <p:txBody>
          <a:bodyPr anchor="t">
            <a:normAutofit/>
          </a:bodyPr>
          <a:lstStyle/>
          <a:p>
            <a:r>
              <a:rPr lang="fr-FR" sz="1400" dirty="0">
                <a:solidFill>
                  <a:srgbClr val="153C68"/>
                </a:solidFill>
              </a:rPr>
              <a:t>Plus de la moitié (</a:t>
            </a:r>
            <a:r>
              <a:rPr lang="fr-FR" sz="1400" b="1" i="1" dirty="0">
                <a:solidFill>
                  <a:srgbClr val="153C68"/>
                </a:solidFill>
              </a:rPr>
              <a:t>56,3 %</a:t>
            </a:r>
            <a:r>
              <a:rPr lang="fr-FR" sz="1400" i="1" dirty="0">
                <a:solidFill>
                  <a:srgbClr val="153C68"/>
                </a:solidFill>
              </a:rPr>
              <a:t>) </a:t>
            </a:r>
            <a:r>
              <a:rPr lang="fr-FR" sz="1400" dirty="0">
                <a:solidFill>
                  <a:srgbClr val="153C68"/>
                </a:solidFill>
              </a:rPr>
              <a:t>des immigrants récents vivant au pays ont été sélectionnés en vertu de la catégorie économique (</a:t>
            </a:r>
            <a:r>
              <a:rPr lang="fr-FR" sz="1400" b="1" i="1" dirty="0">
                <a:solidFill>
                  <a:srgbClr val="153C68"/>
                </a:solidFill>
              </a:rPr>
              <a:t>748 120 personnes</a:t>
            </a:r>
            <a:r>
              <a:rPr lang="fr-FR" sz="1400" dirty="0">
                <a:solidFill>
                  <a:srgbClr val="153C68"/>
                </a:solidFill>
              </a:rPr>
              <a:t>). </a:t>
            </a:r>
          </a:p>
          <a:p>
            <a:pPr lvl="1"/>
            <a:r>
              <a:rPr lang="fr-FR" sz="1400" dirty="0">
                <a:solidFill>
                  <a:srgbClr val="153C68"/>
                </a:solidFill>
              </a:rPr>
              <a:t>Parmi ceux-ci, un peu plus du tiers (</a:t>
            </a:r>
            <a:r>
              <a:rPr lang="fr-FR" sz="1400" b="1" i="1" dirty="0">
                <a:solidFill>
                  <a:srgbClr val="153C68"/>
                </a:solidFill>
              </a:rPr>
              <a:t>34,5 %</a:t>
            </a:r>
            <a:r>
              <a:rPr lang="fr-FR" sz="1400" dirty="0">
                <a:solidFill>
                  <a:srgbClr val="153C68"/>
                </a:solidFill>
              </a:rPr>
              <a:t>) ont été sélectionnés dans le cadre du programme de travailleurs qualifiés (</a:t>
            </a:r>
            <a:r>
              <a:rPr lang="fr-FR" sz="1400" i="1" dirty="0">
                <a:solidFill>
                  <a:srgbClr val="153C68"/>
                </a:solidFill>
              </a:rPr>
              <a:t>2016-2021</a:t>
            </a:r>
            <a:r>
              <a:rPr lang="fr-FR" sz="1400" dirty="0">
                <a:solidFill>
                  <a:srgbClr val="153C68"/>
                </a:solidFill>
              </a:rPr>
              <a:t>).</a:t>
            </a:r>
          </a:p>
          <a:p>
            <a:pPr lvl="1"/>
            <a:r>
              <a:rPr lang="fr-FR" sz="1400" dirty="0">
                <a:solidFill>
                  <a:srgbClr val="153C68"/>
                </a:solidFill>
              </a:rPr>
              <a:t>Une proportion semblable a été sélectionnée dans le Programme des candidats des provinces (</a:t>
            </a:r>
            <a:r>
              <a:rPr lang="fr-FR" sz="1400" b="1" i="1" dirty="0">
                <a:solidFill>
                  <a:srgbClr val="153C68"/>
                </a:solidFill>
              </a:rPr>
              <a:t>33,6 %</a:t>
            </a:r>
            <a:r>
              <a:rPr lang="fr-FR" sz="1400" i="1" dirty="0">
                <a:solidFill>
                  <a:srgbClr val="153C68"/>
                </a:solidFill>
              </a:rPr>
              <a:t>).</a:t>
            </a:r>
            <a:endParaRPr lang="en-CA" sz="1400" i="1" dirty="0">
              <a:solidFill>
                <a:srgbClr val="153C6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D4FB1-F806-5313-0304-E23612CA80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57518" y="245768"/>
            <a:ext cx="6519768" cy="38690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DD524-FEC9-278C-B672-72E90FEFD6A7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fr-FR"/>
              <a:t> 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0D23C-6670-4A1E-BD2C-20C6087FDB66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CE19AC-F47A-7E48-A5CA-CE17C5A5FBA3}" type="slidenum">
              <a:rPr lang="en-US" altLang="fr-FR" smtClean="0"/>
              <a:pPr>
                <a:spcAft>
                  <a:spcPts val="600"/>
                </a:spcAft>
              </a:pPr>
              <a:t>29</a:t>
            </a:fld>
            <a:endParaRPr lang="en-US" altLang="fr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47566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34F0-95DE-91E1-6209-75DBDB5BE03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22376" y="364998"/>
            <a:ext cx="6553200" cy="1143000"/>
          </a:xfrm>
        </p:spPr>
        <p:txBody>
          <a:bodyPr/>
          <a:lstStyle/>
          <a:p>
            <a:r>
              <a:rPr lang="en-CA" dirty="0"/>
              <a:t>Étude de </a:t>
            </a:r>
            <a:r>
              <a:rPr lang="en-CA" dirty="0" err="1"/>
              <a:t>cas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DEA9F-3ACC-537A-FECB-B5C7018CF672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3400" y="1507998"/>
            <a:ext cx="6705600" cy="359740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Jiya est </a:t>
            </a:r>
            <a:r>
              <a:rPr lang="en-CA" sz="2000" dirty="0" err="1"/>
              <a:t>une</a:t>
            </a:r>
            <a:r>
              <a:rPr lang="en-CA" sz="2000" dirty="0"/>
              <a:t> femme de 40 </a:t>
            </a:r>
            <a:r>
              <a:rPr lang="en-CA" sz="2000" dirty="0" err="1"/>
              <a:t>ans</a:t>
            </a:r>
            <a:r>
              <a:rPr lang="en-CA" sz="2000" dirty="0"/>
              <a:t> </a:t>
            </a:r>
            <a:r>
              <a:rPr lang="en-CA" sz="2000" dirty="0" err="1"/>
              <a:t>originaire</a:t>
            </a:r>
            <a:r>
              <a:rPr lang="en-CA" sz="2000" dirty="0"/>
              <a:t> </a:t>
            </a:r>
            <a:r>
              <a:rPr lang="en-CA" sz="2000" dirty="0" err="1"/>
              <a:t>d’Inde</a:t>
            </a:r>
            <a:r>
              <a:rPr lang="en-CA" sz="20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est </a:t>
            </a:r>
            <a:r>
              <a:rPr lang="en-CA" sz="2000" dirty="0" err="1"/>
              <a:t>ing</a:t>
            </a:r>
            <a:r>
              <a:rPr lang="fr-CA" sz="2000" dirty="0" err="1"/>
              <a:t>énieure</a:t>
            </a:r>
            <a:r>
              <a:rPr lang="fr-CA" sz="2000" dirty="0"/>
              <a:t> et possède 15 ans d’expérience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000" dirty="0"/>
              <a:t>Compléter études au Collège Algonquin comme technicienne du génie</a:t>
            </a:r>
            <a:endParaRPr lang="en-C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</a:t>
            </a:r>
            <a:r>
              <a:rPr lang="en-CA" sz="2000" dirty="0" err="1"/>
              <a:t>peut</a:t>
            </a:r>
            <a:r>
              <a:rPr lang="en-CA" sz="2000" dirty="0"/>
              <a:t> bien </a:t>
            </a:r>
            <a:r>
              <a:rPr lang="en-CA" sz="2000" dirty="0" err="1"/>
              <a:t>parler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anglais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err="1"/>
              <a:t>Employé</a:t>
            </a:r>
            <a:r>
              <a:rPr lang="en-CA" sz="2000" dirty="0"/>
              <a:t> par un </a:t>
            </a:r>
            <a:r>
              <a:rPr lang="en-CA" sz="2000" dirty="0" err="1"/>
              <a:t>employeur</a:t>
            </a:r>
            <a:r>
              <a:rPr lang="en-CA" sz="2000" dirty="0"/>
              <a:t> </a:t>
            </a:r>
            <a:r>
              <a:rPr lang="en-CA" sz="2000" dirty="0" err="1"/>
              <a:t>canadien</a:t>
            </a:r>
            <a:r>
              <a:rPr lang="en-CA" sz="2000" dirty="0"/>
              <a:t> </a:t>
            </a:r>
            <a:r>
              <a:rPr lang="en-CA" sz="2000" dirty="0" err="1"/>
              <a:t>comme</a:t>
            </a:r>
            <a:r>
              <a:rPr lang="en-CA" sz="2000" dirty="0"/>
              <a:t> </a:t>
            </a:r>
            <a:r>
              <a:rPr lang="en-CA" sz="2000" dirty="0" err="1"/>
              <a:t>technicienne</a:t>
            </a:r>
            <a:r>
              <a:rPr lang="en-CA" sz="2000" dirty="0"/>
              <a:t> de service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</a:t>
            </a:r>
            <a:r>
              <a:rPr lang="en-CA" sz="2000" dirty="0" err="1"/>
              <a:t>n’a</a:t>
            </a:r>
            <a:r>
              <a:rPr lang="en-CA" sz="2000" dirty="0"/>
              <a:t> </a:t>
            </a:r>
            <a:r>
              <a:rPr lang="en-CA" sz="2000" dirty="0" err="1"/>
              <a:t>actuellement</a:t>
            </a:r>
            <a:r>
              <a:rPr lang="en-CA" sz="2000" dirty="0"/>
              <a:t> </a:t>
            </a:r>
            <a:r>
              <a:rPr lang="en-CA" sz="2000" dirty="0" err="1"/>
              <a:t>aucune</a:t>
            </a:r>
            <a:r>
              <a:rPr lang="en-CA" sz="2000" dirty="0"/>
              <a:t> famille au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29EB2-8FA7-D2CE-C3F0-DF0336CFA0C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F251E-FFD4-6A41-6B66-D133D416725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/>
              <a:pPr/>
              <a:t>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6019943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6794C-893D-F4A6-C3B5-F40B5FA385D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609600"/>
            <a:ext cx="6477000" cy="1600200"/>
          </a:xfrm>
        </p:spPr>
        <p:txBody>
          <a:bodyPr/>
          <a:lstStyle/>
          <a:p>
            <a:r>
              <a:rPr lang="fr-FR" sz="2400" b="1" dirty="0">
                <a:solidFill>
                  <a:srgbClr val="153C68"/>
                </a:solidFill>
              </a:rPr>
              <a:t>Programme</a:t>
            </a:r>
            <a:r>
              <a:rPr lang="fr-FR" b="1" dirty="0">
                <a:solidFill>
                  <a:srgbClr val="153C68"/>
                </a:solidFill>
              </a:rPr>
              <a:t> des travailleurs qualifiés </a:t>
            </a:r>
            <a:r>
              <a:rPr lang="fr-FR" sz="2400" b="1" dirty="0">
                <a:solidFill>
                  <a:srgbClr val="153C68"/>
                </a:solidFill>
              </a:rPr>
              <a:t>(fédéral) 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561A65-013D-3921-25F9-FAF131FBA4D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752600"/>
            <a:ext cx="6477000" cy="2057400"/>
          </a:xfrm>
        </p:spPr>
        <p:txBody>
          <a:bodyPr/>
          <a:lstStyle/>
          <a:p>
            <a:r>
              <a:rPr lang="fr-FR" dirty="0">
                <a:solidFill>
                  <a:srgbClr val="153C68"/>
                </a:solidFill>
              </a:rPr>
              <a:t>Afin d’être admissibles, toutes les exigences minimales doivent être remplies :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153C68"/>
                </a:solidFill>
              </a:rPr>
              <a:t>	1. </a:t>
            </a:r>
            <a:r>
              <a:rPr lang="fr-FR" b="1" u="sng" dirty="0">
                <a:solidFill>
                  <a:srgbClr val="153C68"/>
                </a:solidFill>
              </a:rPr>
              <a:t>L’expérience de travail qualifié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153C68"/>
                </a:solidFill>
              </a:rPr>
              <a:t>	2. </a:t>
            </a:r>
            <a:r>
              <a:rPr lang="fr-FR" b="1" u="sng" dirty="0">
                <a:solidFill>
                  <a:srgbClr val="153C68"/>
                </a:solidFill>
              </a:rPr>
              <a:t>Les compétences linguistiques</a:t>
            </a:r>
          </a:p>
          <a:p>
            <a:pPr marL="457200" lvl="1" indent="0">
              <a:buNone/>
            </a:pPr>
            <a:r>
              <a:rPr lang="fr-FR" b="1" dirty="0">
                <a:solidFill>
                  <a:srgbClr val="153C68"/>
                </a:solidFill>
              </a:rPr>
              <a:t>	3. </a:t>
            </a:r>
            <a:r>
              <a:rPr lang="fr-FR" b="1" u="sng" dirty="0">
                <a:solidFill>
                  <a:srgbClr val="153C68"/>
                </a:solidFill>
              </a:rPr>
              <a:t>Les études 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047E8E7-128C-6AD5-48C4-38E521BF48D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92336B-0709-71DA-3E39-9FA759B07A57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1166045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EF349-B9D9-1313-13F7-5A29503B7B3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400" b="1" dirty="0">
                <a:solidFill>
                  <a:srgbClr val="153C68"/>
                </a:solidFill>
              </a:rPr>
              <a:t>Programme des travailleurs qualifiés (fédéral) 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15CEF-8515-5841-A997-FBDE771D5D5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6477000" cy="434340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>
                <a:solidFill>
                  <a:srgbClr val="153C68"/>
                </a:solidFill>
              </a:rPr>
              <a:t>1. L’expérience de travail qualifié</a:t>
            </a:r>
            <a:endParaRPr lang="fr-CA" b="1" i="0" u="sng" dirty="0">
              <a:solidFill>
                <a:schemeClr val="tx1"/>
              </a:solidFill>
              <a:effectLst/>
              <a:latin typeface="+mj-lt"/>
            </a:endParaRPr>
          </a:p>
          <a:p>
            <a:pPr algn="l"/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Individus doit avoir occupé un emploi dans l’une des catégories FÉER suivantes de la CNP: art. 75(2)(a) et art. 80 </a:t>
            </a:r>
            <a:r>
              <a:rPr lang="fr-CA" sz="1600" b="0" i="0" dirty="0" err="1">
                <a:solidFill>
                  <a:srgbClr val="153C68"/>
                </a:solidFill>
                <a:effectLst/>
                <a:latin typeface="+mj-lt"/>
              </a:rPr>
              <a:t>RIPR</a:t>
            </a:r>
            <a:endParaRPr lang="fr-CA" sz="1600" b="0" i="0" dirty="0">
              <a:solidFill>
                <a:srgbClr val="153C68"/>
              </a:solidFill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FÉER 0,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FÉER 1,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FÉER 2,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FÉER 3</a:t>
            </a:r>
          </a:p>
          <a:p>
            <a:pPr algn="just"/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L’individu doit montrer que, dans le cadre de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sa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profession principale,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il a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exercé les fonctions qui figurent dans l</a:t>
            </a:r>
            <a:r>
              <a:rPr lang="fr-CA" sz="1600" i="0" u="sng" dirty="0">
                <a:solidFill>
                  <a:srgbClr val="153C68"/>
                </a:solidFill>
                <a:effectLst/>
                <a:latin typeface="+mj-lt"/>
              </a:rPr>
              <a:t>’énoncé principal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 de la description de la profession de la CNP. Il s’agit notamment de </a:t>
            </a:r>
            <a:r>
              <a:rPr lang="fr-CA" sz="1600" i="0" u="sng" dirty="0">
                <a:solidFill>
                  <a:srgbClr val="153C68"/>
                </a:solidFill>
                <a:effectLst/>
                <a:latin typeface="+mj-lt"/>
              </a:rPr>
              <a:t>toutes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 les fonctions essentielles et la plupart des fonctions principales énumérées.</a:t>
            </a:r>
          </a:p>
          <a:p>
            <a:pPr lvl="1" algn="just"/>
            <a:r>
              <a:rPr lang="fr-CA" sz="1600" dirty="0">
                <a:solidFill>
                  <a:srgbClr val="153C68"/>
                </a:solidFill>
                <a:latin typeface="+mj-lt"/>
              </a:rPr>
              <a:t>Art 75(2)(b) et (c) </a:t>
            </a:r>
            <a:r>
              <a:rPr lang="fr-CA" sz="16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600" dirty="0">
              <a:solidFill>
                <a:srgbClr val="153C68"/>
              </a:solidFill>
              <a:latin typeface="+mj-lt"/>
            </a:endParaRPr>
          </a:p>
          <a:p>
            <a:pPr marL="0" indent="0" algn="l">
              <a:buNone/>
            </a:pPr>
            <a:endParaRPr lang="fr-CA" sz="1600" b="0" i="0" dirty="0">
              <a:solidFill>
                <a:srgbClr val="153C68"/>
              </a:solidFill>
              <a:effectLst/>
              <a:latin typeface="+mj-lt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2E427F4-BDE3-EDDC-08CF-6308DF619A16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88A99F-3F0A-1994-948D-E4259959E2F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31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5161145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FC44D-931F-260C-BB04-B7CCDA557E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0929" y="304800"/>
            <a:ext cx="6477000" cy="1143000"/>
          </a:xfrm>
        </p:spPr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r>
              <a:rPr lang="fr-FR" b="1" dirty="0">
                <a:solidFill>
                  <a:srgbClr val="153C68"/>
                </a:solidFill>
              </a:rPr>
              <a:t>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65BCA-CCF1-6F08-1695-0B0776BC14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6670729" cy="4191000"/>
          </a:xfrm>
        </p:spPr>
        <p:txBody>
          <a:bodyPr/>
          <a:lstStyle/>
          <a:p>
            <a:pPr marL="0" indent="0">
              <a:buNone/>
            </a:pPr>
            <a:r>
              <a:rPr lang="fr-FR" sz="1600" b="1" u="sng" dirty="0">
                <a:solidFill>
                  <a:srgbClr val="153C68"/>
                </a:solidFill>
              </a:rPr>
              <a:t>1. L’expérience de travail qualifié </a:t>
            </a:r>
            <a:r>
              <a:rPr lang="fr-FR" sz="1600" i="1" u="sng" dirty="0">
                <a:solidFill>
                  <a:srgbClr val="153C68"/>
                </a:solidFill>
              </a:rPr>
              <a:t>(suite)</a:t>
            </a:r>
            <a:endParaRPr lang="fr-CA" sz="1600" b="0" i="1" u="sng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… doit avoir au moins une année d’expérience de travail: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avoir été acquise dans le même type d’emploi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avoir la même désignation de la CNP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) que l’emploi que l’appliquant veut utiliser pour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sa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demande d’immigration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appelé profession principale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avoir été acquise au cours des 10 dernières années, au Canada ou à l’étranger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provenir d’un travail rémunéré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reçu un salaire ou une commission – le bénévolat ou les stages non rémunérés ne comptent pas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600" b="0" dirty="0">
                <a:solidFill>
                  <a:srgbClr val="153C68"/>
                </a:solidFill>
                <a:effectLst/>
                <a:latin typeface="+mj-lt"/>
              </a:rPr>
              <a:t>Art. 75(2)(a) </a:t>
            </a:r>
            <a:r>
              <a:rPr lang="fr-CA" sz="1600" b="0" dirty="0" err="1">
                <a:solidFill>
                  <a:srgbClr val="153C68"/>
                </a:solidFill>
                <a:effectLst/>
                <a:latin typeface="+mj-lt"/>
              </a:rPr>
              <a:t>RIPR</a:t>
            </a:r>
            <a:endParaRPr lang="fr-CA" sz="1600" b="0" dirty="0">
              <a:solidFill>
                <a:srgbClr val="153C68"/>
              </a:solidFill>
              <a:effectLst/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r-CA" sz="1400" b="0" i="0" dirty="0">
              <a:solidFill>
                <a:srgbClr val="153C68"/>
              </a:solidFill>
              <a:effectLst/>
              <a:latin typeface="+mj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19D16C-5D91-671F-F825-FC0EA4EA1B7D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EBE4AA-A48F-23B7-4EDE-70167D7174AF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3172993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F2961-F247-2D6A-91A3-711D197258E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r>
              <a:rPr lang="fr-FR" b="1" dirty="0">
                <a:solidFill>
                  <a:srgbClr val="153C68"/>
                </a:solidFill>
              </a:rPr>
              <a:t>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242FA-33A9-1219-C7EF-E0F785FBE7A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752600"/>
            <a:ext cx="6705600" cy="403860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153C68"/>
                </a:solidFill>
              </a:rPr>
              <a:t>1. L’expérience de travail qualifié </a:t>
            </a:r>
            <a:r>
              <a:rPr lang="fr-FR" sz="1800" i="1" u="sng" dirty="0">
                <a:solidFill>
                  <a:srgbClr val="153C68"/>
                </a:solidFill>
              </a:rPr>
              <a:t>(suite)</a:t>
            </a:r>
            <a:endParaRPr lang="fr-CA" sz="1800" b="0" i="1" u="sng" dirty="0">
              <a:solidFill>
                <a:srgbClr val="333333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fr-CA" dirty="0">
                <a:solidFill>
                  <a:srgbClr val="153C68"/>
                </a:solidFill>
                <a:latin typeface="+mj-lt"/>
              </a:rPr>
              <a:t>… d</a:t>
            </a:r>
            <a:r>
              <a:rPr lang="fr-CA" sz="1800" b="0" i="0" dirty="0">
                <a:solidFill>
                  <a:srgbClr val="153C68"/>
                </a:solidFill>
                <a:effectLst/>
                <a:latin typeface="+mj-lt"/>
              </a:rPr>
              <a:t>oit: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comporter au moins </a:t>
            </a:r>
            <a:r>
              <a:rPr lang="fr-CA" sz="1400" i="0" u="sng" dirty="0">
                <a:solidFill>
                  <a:srgbClr val="153C68"/>
                </a:solidFill>
                <a:effectLst/>
                <a:latin typeface="+mj-lt"/>
              </a:rPr>
              <a:t>1 année de travail continu</a:t>
            </a:r>
            <a:r>
              <a:rPr lang="fr-CA" sz="1400" i="0" dirty="0">
                <a:solidFill>
                  <a:srgbClr val="153C68"/>
                </a:solidFill>
                <a:effectLst/>
                <a:latin typeface="+mj-lt"/>
              </a:rPr>
              <a:t> 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ou 1 560 heures au total (</a:t>
            </a:r>
            <a:r>
              <a:rPr lang="fr-CA" sz="1400" b="0" i="1" dirty="0">
                <a:solidFill>
                  <a:srgbClr val="153C68"/>
                </a:solidFill>
                <a:effectLst/>
                <a:latin typeface="+mj-lt"/>
              </a:rPr>
              <a:t>30 heures par semaine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) (art. 73(1) et 75(2)(a) </a:t>
            </a:r>
            <a:r>
              <a:rPr lang="fr-CA" sz="1400" b="0" i="0" dirty="0" err="1">
                <a:solidFill>
                  <a:srgbClr val="153C68"/>
                </a:solidFill>
                <a:effectLst/>
                <a:latin typeface="+mj-lt"/>
              </a:rPr>
              <a:t>RIPR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153C68"/>
                </a:solidFill>
                <a:latin typeface="+mj-lt"/>
              </a:rPr>
              <a:t>On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 peut répondre à cette exigence de différentes façons 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à temps plein avec un emploi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 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30 heures par semaine pendant 12 mois = 1 an à temps plein (</a:t>
            </a:r>
            <a:r>
              <a:rPr lang="fr-CA" sz="1400" b="0" i="1" dirty="0">
                <a:solidFill>
                  <a:srgbClr val="153C68"/>
                </a:solidFill>
                <a:effectLst/>
                <a:latin typeface="+mj-lt"/>
              </a:rPr>
              <a:t>1 560 heures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)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à temps partiel avec un ou plusieurs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par exemple 15 heures par semaine pendant 24 mois = 1 an à temps plein (</a:t>
            </a:r>
            <a:r>
              <a:rPr lang="fr-CA" sz="1400" b="0" i="1" dirty="0">
                <a:solidFill>
                  <a:srgbClr val="153C68"/>
                </a:solidFill>
                <a:effectLst/>
                <a:latin typeface="+mj-lt"/>
              </a:rPr>
              <a:t>1 560 heures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)</a:t>
            </a: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Possible d’avoir autant d’emplois à temps partiel que nécessaire pour répondre à cette exigence.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à plein temps dans plus d’un emploi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 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30 heures par semaine pendant 12 mois dans plus d’un emploi = 1 an à temps plein (</a:t>
            </a:r>
            <a:r>
              <a:rPr lang="fr-CA" sz="1400" b="0" i="1" dirty="0">
                <a:solidFill>
                  <a:srgbClr val="153C68"/>
                </a:solidFill>
                <a:effectLst/>
                <a:latin typeface="+mj-lt"/>
              </a:rPr>
              <a:t>1 560 heures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)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5AF61-5842-E0BF-BBAB-41AECFD4E4E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41D89-E944-25B0-4B49-ED2F3AFEB956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0204084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9C92C9-C0DE-874A-1095-603A4BBEFE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r>
              <a:rPr lang="fr-FR" b="1" dirty="0">
                <a:solidFill>
                  <a:srgbClr val="153C68"/>
                </a:solidFill>
              </a:rPr>
              <a:t>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4E0CCF-C188-7A0B-12B2-12DD20E1B59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828800"/>
            <a:ext cx="6477000" cy="3352800"/>
          </a:xfrm>
        </p:spPr>
        <p:txBody>
          <a:bodyPr/>
          <a:lstStyle/>
          <a:p>
            <a:pPr marL="0" indent="0">
              <a:buNone/>
            </a:pPr>
            <a:r>
              <a:rPr lang="fr-FR" sz="1800" b="1" u="sng" dirty="0">
                <a:solidFill>
                  <a:srgbClr val="153C68"/>
                </a:solidFill>
              </a:rPr>
              <a:t>1. L’expérience de travail qualifié </a:t>
            </a:r>
            <a:r>
              <a:rPr lang="fr-FR" sz="1800" i="1" u="sng" dirty="0">
                <a:solidFill>
                  <a:srgbClr val="153C68"/>
                </a:solidFill>
              </a:rPr>
              <a:t>(suite)</a:t>
            </a:r>
            <a:endParaRPr lang="fr-CA" dirty="0">
              <a:solidFill>
                <a:srgbClr val="333333"/>
              </a:solidFill>
              <a:latin typeface="+mj-lt"/>
            </a:endParaRPr>
          </a:p>
          <a:p>
            <a:pPr marL="0" indent="0" algn="l">
              <a:buNone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Autre question afférente:</a:t>
            </a:r>
          </a:p>
          <a:p>
            <a:pPr algn="just"/>
            <a:r>
              <a:rPr lang="fr-CA" sz="16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es heures travaillées 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au-delà de 30 heures par semaine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ne sont 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</a:rPr>
              <a:t>pas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comptées.</a:t>
            </a:r>
          </a:p>
          <a:p>
            <a:pPr lvl="1" algn="just"/>
            <a:r>
              <a:rPr lang="fr-CA" sz="1400" dirty="0">
                <a:solidFill>
                  <a:srgbClr val="153C68"/>
                </a:solidFill>
                <a:latin typeface="+mj-lt"/>
              </a:rPr>
              <a:t>Art. 80(4) </a:t>
            </a:r>
            <a:r>
              <a:rPr lang="fr-CA" sz="14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400" b="0" i="0" dirty="0">
              <a:solidFill>
                <a:srgbClr val="153C68"/>
              </a:solidFill>
              <a:effectLst/>
              <a:latin typeface="+mj-lt"/>
            </a:endParaRPr>
          </a:p>
          <a:p>
            <a:pPr algn="just"/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L’expérience de travail acquise pendant que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l’individu est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aux études peut être prise en compte pour répondre aux 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exigences minimales 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si les conditions suivantes sont remplies 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le travail a été rémunéré par un salaire ou des commissions;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le travail a été continu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pas de discontinuité dans l’emploi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);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le travail a satisfait à toutes les autres </a:t>
            </a:r>
            <a:r>
              <a:rPr lang="fr-CA" sz="1600" b="0" i="0" u="sng" dirty="0">
                <a:solidFill>
                  <a:srgbClr val="153C68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exigences du Programme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</a:t>
            </a:r>
          </a:p>
          <a:p>
            <a:pPr algn="l"/>
            <a:endParaRPr lang="fr-CA" b="0" i="0" dirty="0">
              <a:solidFill>
                <a:srgbClr val="153C68"/>
              </a:solidFill>
              <a:effectLst/>
              <a:latin typeface="+mj-lt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A70DE9-7FFA-90B2-7D87-C68F49CC833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1A1B92-53F4-FD48-179B-98755BAB274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5204516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C9245-E262-935F-499D-81863B72C6D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r>
              <a:rPr lang="fr-FR" b="1" dirty="0">
                <a:solidFill>
                  <a:srgbClr val="153C68"/>
                </a:solidFill>
              </a:rPr>
              <a:t>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625C83-FA3C-9AE5-4482-58B480D398E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828800"/>
            <a:ext cx="7086600" cy="4114800"/>
          </a:xfrm>
        </p:spPr>
        <p:txBody>
          <a:bodyPr/>
          <a:lstStyle/>
          <a:p>
            <a:pPr marL="0" indent="0" algn="l">
              <a:buNone/>
            </a:pPr>
            <a:r>
              <a:rPr lang="fr-CA" sz="1400" b="1" u="sng" dirty="0">
                <a:solidFill>
                  <a:srgbClr val="153C68"/>
                </a:solidFill>
                <a:latin typeface="+mj-lt"/>
              </a:rPr>
              <a:t>2. Compétences linguistiques</a:t>
            </a:r>
          </a:p>
          <a:p>
            <a:pPr marL="0" indent="0" algn="l">
              <a:buNone/>
            </a:pPr>
            <a:r>
              <a:rPr lang="fr-CA" sz="1400" dirty="0">
                <a:solidFill>
                  <a:srgbClr val="153C68"/>
                </a:solidFill>
                <a:latin typeface="+mj-lt"/>
              </a:rPr>
              <a:t>En lien aux tests de langue approuvés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:</a:t>
            </a:r>
          </a:p>
          <a:p>
            <a:r>
              <a:rPr lang="fr-CA" sz="1400" dirty="0">
                <a:solidFill>
                  <a:srgbClr val="153C68"/>
                </a:solidFill>
                <a:latin typeface="+mj-lt"/>
              </a:rPr>
              <a:t>O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btenir la </a:t>
            </a:r>
            <a:r>
              <a:rPr lang="fr-CA" sz="1400" b="0" i="0" u="sng" dirty="0">
                <a:solidFill>
                  <a:srgbClr val="153C68"/>
                </a:solidFill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 minimale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 exigée</a:t>
            </a:r>
          </a:p>
          <a:p>
            <a:pPr marL="0" indent="0" algn="l">
              <a:buNone/>
            </a:pP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pPr marL="0" indent="0" algn="l">
              <a:buNone/>
            </a:pP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pPr marL="0" indent="0" algn="l">
              <a:buNone/>
            </a:pP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pPr marL="0" indent="0" algn="l">
              <a:buNone/>
            </a:pPr>
            <a:endParaRPr lang="fr-CA" sz="1400" dirty="0">
              <a:solidFill>
                <a:srgbClr val="153C68"/>
              </a:solidFill>
              <a:latin typeface="+mj-lt"/>
            </a:endParaRPr>
          </a:p>
          <a:p>
            <a:r>
              <a:rPr lang="fr-CA" sz="1400" dirty="0">
                <a:solidFill>
                  <a:srgbClr val="153C68"/>
                </a:solidFill>
                <a:latin typeface="+mj-lt"/>
              </a:rPr>
              <a:t>Dans les sujets suivants:</a:t>
            </a:r>
          </a:p>
          <a:p>
            <a:pPr marL="0" indent="0">
              <a:buNone/>
            </a:pPr>
            <a:r>
              <a:rPr lang="fr-CA" sz="1400" dirty="0">
                <a:solidFill>
                  <a:srgbClr val="153C68"/>
                </a:solidFill>
                <a:latin typeface="+mj-lt"/>
              </a:rPr>
              <a:t>	</a:t>
            </a:r>
            <a:r>
              <a:rPr lang="fr-CA" sz="1400" b="1" dirty="0">
                <a:solidFill>
                  <a:srgbClr val="153C68"/>
                </a:solidFill>
                <a:latin typeface="+mj-lt"/>
              </a:rPr>
              <a:t>-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 L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’écriture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      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                                </a:t>
            </a: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 - 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a lecture</a:t>
            </a:r>
          </a:p>
          <a:p>
            <a:pPr marL="0" indent="0">
              <a:buNone/>
            </a:pPr>
            <a:r>
              <a:rPr lang="fr-CA" sz="1400" dirty="0">
                <a:solidFill>
                  <a:srgbClr val="153C68"/>
                </a:solidFill>
                <a:latin typeface="+mj-lt"/>
              </a:rPr>
              <a:t>	</a:t>
            </a:r>
            <a:r>
              <a:rPr lang="fr-CA" sz="1400" b="1" dirty="0">
                <a:solidFill>
                  <a:srgbClr val="153C68"/>
                </a:solidFill>
                <a:latin typeface="+mj-lt"/>
              </a:rPr>
              <a:t>-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 L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a compréhension de l’oral           </a:t>
            </a:r>
            <a:r>
              <a:rPr lang="fr-CA" sz="1400" b="1" i="0" dirty="0">
                <a:solidFill>
                  <a:srgbClr val="153C68"/>
                </a:solidFill>
                <a:effectLst/>
                <a:latin typeface="+mj-lt"/>
              </a:rPr>
              <a:t>-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 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’expression orale</a:t>
            </a:r>
          </a:p>
          <a:p>
            <a:r>
              <a:rPr lang="fr-CA" sz="1400" dirty="0">
                <a:solidFill>
                  <a:srgbClr val="153C68"/>
                </a:solidFill>
                <a:latin typeface="+mj-lt"/>
              </a:rPr>
              <a:t>Les délais afférant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:</a:t>
            </a:r>
          </a:p>
          <a:p>
            <a:pPr lvl="1"/>
            <a:r>
              <a:rPr lang="fr-CA" sz="1400" b="0" i="0" u="sng" dirty="0">
                <a:solidFill>
                  <a:srgbClr val="153C68"/>
                </a:solidFill>
                <a:effectLst/>
                <a:latin typeface="+mj-lt"/>
              </a:rPr>
              <a:t>Les tests sont valides pendant 2 ans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 à compter de la date du résultat du test</a:t>
            </a:r>
          </a:p>
          <a:p>
            <a:pPr lvl="2"/>
            <a:r>
              <a:rPr lang="fr-CA" sz="1400" dirty="0">
                <a:solidFill>
                  <a:srgbClr val="153C68"/>
                </a:solidFill>
                <a:latin typeface="+mj-lt"/>
              </a:rPr>
              <a:t>Art. 75(1)(d) </a:t>
            </a:r>
            <a:r>
              <a:rPr lang="fr-CA" sz="14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400" b="0" i="0" dirty="0">
              <a:solidFill>
                <a:srgbClr val="153C68"/>
              </a:solidFill>
              <a:effectLst/>
              <a:latin typeface="+mj-lt"/>
            </a:endParaRPr>
          </a:p>
          <a:p>
            <a:pPr lvl="1"/>
            <a:r>
              <a:rPr lang="fr-CA" sz="1400" dirty="0">
                <a:solidFill>
                  <a:srgbClr val="153C68"/>
                </a:solidFill>
                <a:latin typeface="+mj-lt"/>
              </a:rPr>
              <a:t>L</a:t>
            </a:r>
            <a:r>
              <a:rPr lang="fr-CA" sz="1400" b="0" i="0" dirty="0">
                <a:solidFill>
                  <a:srgbClr val="153C68"/>
                </a:solidFill>
                <a:effectLst/>
                <a:latin typeface="+mj-lt"/>
              </a:rPr>
              <a:t>e jour de la présentation de la demande de résidence permanente</a:t>
            </a:r>
            <a:r>
              <a:rPr lang="fr-CA" sz="1400" dirty="0">
                <a:solidFill>
                  <a:srgbClr val="153C68"/>
                </a:solidFill>
                <a:latin typeface="+mj-lt"/>
              </a:rPr>
              <a:t>, les tests  doivent être valides</a:t>
            </a:r>
            <a:endParaRPr lang="fr-CA" sz="1400" b="0" i="0" dirty="0">
              <a:solidFill>
                <a:srgbClr val="153C68"/>
              </a:solidFill>
              <a:effectLst/>
              <a:latin typeface="+mj-lt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68F1E8-8D6D-42E1-8464-A45039814827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CF49FF-81D0-F844-05C6-EEDF65627B8B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35</a:t>
            </a:fld>
            <a:endParaRPr lang="en-US" altLang="fr-FR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8553793-1CA2-1A85-83BF-67304052AA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l="73096" t="45556" r="13095" b="36666"/>
          <a:stretch/>
        </p:blipFill>
        <p:spPr>
          <a:xfrm>
            <a:off x="1071879" y="2667000"/>
            <a:ext cx="5481321" cy="99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5439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2DF11-AAA0-2AE7-0EC1-6D56123CA8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"/>
            <a:ext cx="6477000" cy="1143000"/>
          </a:xfrm>
        </p:spPr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r>
              <a:rPr lang="fr-FR" b="1" dirty="0">
                <a:solidFill>
                  <a:srgbClr val="153C68"/>
                </a:solidFill>
              </a:rPr>
              <a:t>: </a:t>
            </a:r>
            <a:r>
              <a:rPr lang="fr-FR" sz="2400" dirty="0">
                <a:solidFill>
                  <a:srgbClr val="153C68"/>
                </a:solidFill>
              </a:rPr>
              <a:t>Exigences minimales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D126F2-C61E-60F9-5C73-317BE77B32C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48732" y="1295400"/>
            <a:ext cx="6866467" cy="4419600"/>
          </a:xfrm>
        </p:spPr>
        <p:txBody>
          <a:bodyPr/>
          <a:lstStyle/>
          <a:p>
            <a:pPr marL="0" indent="0">
              <a:buNone/>
            </a:pPr>
            <a:r>
              <a:rPr lang="fr-CA" sz="1600" b="1" u="sng" dirty="0">
                <a:solidFill>
                  <a:srgbClr val="153C68"/>
                </a:solidFill>
                <a:latin typeface="+mj-lt"/>
              </a:rPr>
              <a:t>3. Les études </a:t>
            </a:r>
            <a:endParaRPr lang="fr-CA" sz="1600" b="1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Personne ayant étudié au Canada doit détenir un certificat, un diplôme ou un grade 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d’un établissement d’enseignement secondaire canadien; ou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d’un établissement d’enseignement postsecondaire canadien.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153C68"/>
                </a:solidFill>
                <a:latin typeface="+mj-lt"/>
              </a:rPr>
              <a:t>Art. 75(2) (e ) (i) </a:t>
            </a:r>
            <a:endParaRPr lang="fr-CA" sz="1200" b="1" i="0" dirty="0">
              <a:solidFill>
                <a:srgbClr val="153C68"/>
              </a:solidFill>
              <a:effectLst/>
              <a:latin typeface="+mj-lt"/>
            </a:endParaRPr>
          </a:p>
          <a:p>
            <a:pPr marL="0" indent="0" algn="l">
              <a:buNone/>
            </a:pP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Personne ayant fait des études à l’étranger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doit 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avoir 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Un titre de scolarisation étranger;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une évaluation des diplômes d’études (EDE) </a:t>
            </a:r>
            <a:r>
              <a:rPr lang="fr-CA" sz="1600" i="0" dirty="0">
                <a:solidFill>
                  <a:srgbClr val="153C68"/>
                </a:solidFill>
                <a:effectLst/>
                <a:latin typeface="+mj-lt"/>
              </a:rPr>
              <a:t>à des fins d’immigration 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qui: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provient d’un organisme désigné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montre que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ces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études équivalent à un certificat, à un diplôme ou à un grade d’un établissement d’enseignement secondaire canadien, ou d’un établissement d’enseignement postsecondaire canadien – certificat d’équivalence de moins de 5 ans au moment de la demande - (art 75(2) (e) (ii))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C2F4E-5D0B-0AB6-4715-EF6415883B60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8C049E-E47F-D662-DAEE-E83EA16B113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3606534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CEE45-A254-7BE9-91A2-2E7C65030A3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1500" y="342900"/>
            <a:ext cx="6477000" cy="1143000"/>
          </a:xfrm>
        </p:spPr>
        <p:txBody>
          <a:bodyPr/>
          <a:lstStyle/>
          <a:p>
            <a:r>
              <a:rPr lang="fr-FR" b="1" dirty="0">
                <a:solidFill>
                  <a:srgbClr val="153C68"/>
                </a:solidFill>
              </a:rPr>
              <a:t>Programme des travailleurs qualifiés (fédéral) : </a:t>
            </a:r>
            <a:r>
              <a:rPr lang="fr-FR" sz="2400" dirty="0">
                <a:solidFill>
                  <a:srgbClr val="153C68"/>
                </a:solidFill>
              </a:rPr>
              <a:t>Critères de sélection – système de pointage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651EB-E949-1BE1-1261-9CE7BBD41D5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6705600" cy="4038600"/>
          </a:xfrm>
        </p:spPr>
        <p:txBody>
          <a:bodyPr/>
          <a:lstStyle/>
          <a:p>
            <a:pPr marL="0" indent="0" algn="just">
              <a:buNone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Si l’individu répond à </a:t>
            </a:r>
            <a:r>
              <a:rPr lang="fr-CA" sz="1600" i="0" u="sng" dirty="0">
                <a:solidFill>
                  <a:srgbClr val="153C68"/>
                </a:solidFill>
                <a:effectLst/>
                <a:latin typeface="+mj-lt"/>
              </a:rPr>
              <a:t>toutes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 les exigences minimales,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les responsables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évalueront </a:t>
            </a:r>
            <a:r>
              <a:rPr lang="fr-CA" sz="1600" dirty="0">
                <a:solidFill>
                  <a:srgbClr val="153C68"/>
                </a:solidFill>
                <a:latin typeface="+mj-lt"/>
              </a:rPr>
              <a:t>son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 admissibilité au Programme des travailleurs qualifiés (fédéral) en fonction de 6 critères via un système de pointage: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Âge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12 pts.);</a:t>
            </a:r>
          </a:p>
          <a:p>
            <a:pPr marL="1200150" lvl="2" indent="-342900"/>
            <a:r>
              <a:rPr lang="fr-CA" sz="1200" i="1" dirty="0">
                <a:solidFill>
                  <a:srgbClr val="153C68"/>
                </a:solidFill>
                <a:latin typeface="+mj-lt"/>
              </a:rPr>
              <a:t>Art 81 </a:t>
            </a:r>
            <a:r>
              <a:rPr lang="fr-CA" sz="1200" i="1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200" b="0" i="1" dirty="0">
              <a:solidFill>
                <a:srgbClr val="153C68"/>
              </a:solidFill>
              <a:effectLst/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Études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25 pts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.);</a:t>
            </a:r>
          </a:p>
          <a:p>
            <a:pPr marL="1200150" lvl="2" indent="-342900"/>
            <a:r>
              <a:rPr lang="fr-CA" sz="1200" dirty="0">
                <a:solidFill>
                  <a:srgbClr val="153C68"/>
                </a:solidFill>
                <a:latin typeface="+mj-lt"/>
              </a:rPr>
              <a:t>Art 78 </a:t>
            </a:r>
            <a:r>
              <a:rPr lang="fr-CA" sz="12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200" b="0" i="0" dirty="0">
              <a:solidFill>
                <a:srgbClr val="153C68"/>
              </a:solidFill>
              <a:effectLst/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E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xpérience de travail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15 pts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.);</a:t>
            </a:r>
          </a:p>
          <a:p>
            <a:pPr marL="1200150" lvl="2" indent="-342900"/>
            <a:r>
              <a:rPr lang="fr-CA" sz="1200" dirty="0">
                <a:solidFill>
                  <a:srgbClr val="153C68"/>
                </a:solidFill>
                <a:latin typeface="+mj-lt"/>
              </a:rPr>
              <a:t>Art 80 </a:t>
            </a:r>
            <a:r>
              <a:rPr lang="fr-CA" sz="12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200" b="0" i="0" dirty="0">
              <a:solidFill>
                <a:srgbClr val="153C68"/>
              </a:solidFill>
              <a:effectLst/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Le fait d’avoir ou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non une offre d’emploi valide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10 pts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.);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C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ompétences linguistiques en français ou en anglais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28 pts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.);</a:t>
            </a:r>
          </a:p>
          <a:p>
            <a:pPr marL="1200150" lvl="2" indent="-342900"/>
            <a:r>
              <a:rPr lang="fr-CA" sz="1200" dirty="0">
                <a:solidFill>
                  <a:srgbClr val="153C68"/>
                </a:solidFill>
                <a:latin typeface="+mj-lt"/>
              </a:rPr>
              <a:t>Art 79 (3)  RIPR</a:t>
            </a:r>
            <a:endParaRPr lang="fr-CA" sz="1200" b="0" i="0" dirty="0">
              <a:solidFill>
                <a:srgbClr val="153C68"/>
              </a:solidFill>
              <a:effectLst/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CA" sz="1600" dirty="0">
                <a:solidFill>
                  <a:srgbClr val="153C68"/>
                </a:solidFill>
                <a:latin typeface="+mj-lt"/>
              </a:rPr>
              <a:t>Capacité 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d’adaptation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à quel point </a:t>
            </a:r>
            <a:r>
              <a:rPr lang="fr-CA" sz="1600" i="1" dirty="0">
                <a:solidFill>
                  <a:srgbClr val="153C68"/>
                </a:solidFill>
                <a:latin typeface="+mj-lt"/>
              </a:rPr>
              <a:t>l’individu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 pourra bien s’établir au Canada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) (</a:t>
            </a:r>
            <a:r>
              <a:rPr lang="fr-CA" sz="1600" b="0" i="1" dirty="0">
                <a:solidFill>
                  <a:srgbClr val="153C68"/>
                </a:solidFill>
                <a:effectLst/>
                <a:latin typeface="+mj-lt"/>
              </a:rPr>
              <a:t>max. 10. pts</a:t>
            </a:r>
            <a:r>
              <a:rPr lang="fr-CA" sz="1600" b="0" i="0" dirty="0">
                <a:solidFill>
                  <a:srgbClr val="153C68"/>
                </a:solidFill>
                <a:effectLst/>
                <a:latin typeface="+mj-lt"/>
              </a:rPr>
              <a:t>.).</a:t>
            </a:r>
          </a:p>
          <a:p>
            <a:pPr marL="1200150" lvl="2" indent="-342900"/>
            <a:r>
              <a:rPr lang="fr-CA" sz="1200" dirty="0">
                <a:solidFill>
                  <a:srgbClr val="153C68"/>
                </a:solidFill>
                <a:latin typeface="+mj-lt"/>
              </a:rPr>
              <a:t>Art 83 </a:t>
            </a:r>
            <a:r>
              <a:rPr lang="fr-CA" sz="1200" dirty="0" err="1">
                <a:solidFill>
                  <a:srgbClr val="153C68"/>
                </a:solidFill>
                <a:latin typeface="+mj-lt"/>
              </a:rPr>
              <a:t>RIPR</a:t>
            </a:r>
            <a:endParaRPr lang="fr-CA" sz="1200" b="0" i="0" dirty="0">
              <a:solidFill>
                <a:srgbClr val="333333"/>
              </a:solidFill>
              <a:effectLst/>
              <a:latin typeface="+mj-lt"/>
            </a:endParaRPr>
          </a:p>
          <a:p>
            <a:endParaRPr lang="fr-FR" sz="1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CB7672-12C4-3DCC-B99D-E7337464F55A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112C15-B8F8-36E9-AD89-19701F15253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769923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9362-4C2E-3C72-25C6-434DF8E4518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br>
              <a:rPr lang="fr-FR" sz="2800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Critères de sélection – système de pointage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1BBD-3AC3-09A0-B2F2-28386ECC6B9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2286000"/>
            <a:ext cx="6477000" cy="1219200"/>
          </a:xfrm>
        </p:spPr>
        <p:txBody>
          <a:bodyPr/>
          <a:lstStyle/>
          <a:p>
            <a:pPr algn="l"/>
            <a:r>
              <a:rPr lang="fr-CA" sz="1800" b="0" i="0" dirty="0">
                <a:solidFill>
                  <a:srgbClr val="153C68"/>
                </a:solidFill>
                <a:effectLst/>
                <a:latin typeface="+mj-lt"/>
              </a:rPr>
              <a:t>Selon les points obtenus pour chacun de ces 6 critères, ceux-ci seront attribués une note globale </a:t>
            </a:r>
            <a:r>
              <a:rPr lang="fr-CA" sz="1800" b="1" i="0" dirty="0">
                <a:solidFill>
                  <a:srgbClr val="153C68"/>
                </a:solidFill>
                <a:effectLst/>
                <a:latin typeface="+mj-lt"/>
              </a:rPr>
              <a:t>sur 100</a:t>
            </a:r>
            <a:r>
              <a:rPr lang="fr-CA" sz="1800" b="0" i="0" dirty="0">
                <a:solidFill>
                  <a:srgbClr val="153C68"/>
                </a:solidFill>
                <a:effectLst/>
                <a:latin typeface="+mj-lt"/>
              </a:rPr>
              <a:t>.</a:t>
            </a:r>
          </a:p>
          <a:p>
            <a:pPr marL="0" indent="0" algn="l">
              <a:buNone/>
            </a:pPr>
            <a:endParaRPr lang="fr-CA" sz="1800" b="0" i="0" dirty="0">
              <a:solidFill>
                <a:srgbClr val="153C68"/>
              </a:solidFill>
              <a:effectLst/>
              <a:latin typeface="+mj-lt"/>
            </a:endParaRPr>
          </a:p>
          <a:p>
            <a:pPr algn="l"/>
            <a:r>
              <a:rPr lang="fr-CA" sz="1800" b="0" i="0" dirty="0">
                <a:solidFill>
                  <a:srgbClr val="153C68"/>
                </a:solidFill>
                <a:effectLst/>
                <a:latin typeface="+mj-lt"/>
              </a:rPr>
              <a:t>La note de passage actuelle est de </a:t>
            </a:r>
            <a:r>
              <a:rPr lang="fr-CA" sz="1800" b="1" i="0" dirty="0">
                <a:solidFill>
                  <a:srgbClr val="153C68"/>
                </a:solidFill>
                <a:effectLst/>
                <a:latin typeface="+mj-lt"/>
              </a:rPr>
              <a:t>67 points</a:t>
            </a:r>
            <a:r>
              <a:rPr lang="fr-CA" sz="1800" b="0" i="0" dirty="0">
                <a:solidFill>
                  <a:srgbClr val="153C68"/>
                </a:solidFill>
                <a:effectLst/>
                <a:latin typeface="+mj-lt"/>
              </a:rPr>
              <a:t>.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B22BC-A9C1-1F5A-FEC5-4833569E9616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A5F7E-8EA8-6951-56A6-9129B4113CE9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2879096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0F432-4901-96EE-AE42-E4759475FF1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br>
              <a:rPr lang="fr-FR" sz="2800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Preuve de fonds ($) – art 76(1)(b)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8B2C1-6063-91B3-083B-E4BE5B5052D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828800"/>
            <a:ext cx="6781800" cy="2667000"/>
          </a:xfrm>
        </p:spPr>
        <p:txBody>
          <a:bodyPr/>
          <a:lstStyle/>
          <a:p>
            <a:pPr algn="just"/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Vous devez démontrer que vous avez des 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fonds suffisants pour vous établir au Canada avec votre famille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, à moins que 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vous ayez le droit de </a:t>
            </a:r>
            <a:r>
              <a:rPr lang="fr-CA" b="0" i="0" u="sng" dirty="0">
                <a:solidFill>
                  <a:srgbClr val="153C68"/>
                </a:solidFill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travailler légalement au Canada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 à l’heure actuelle;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vous a</a:t>
            </a:r>
            <a:r>
              <a:rPr lang="fr-CA" dirty="0">
                <a:solidFill>
                  <a:srgbClr val="153C68"/>
                </a:solidFill>
                <a:latin typeface="+mj-lt"/>
              </a:rPr>
              <a:t>y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ez une </a:t>
            </a:r>
            <a:r>
              <a:rPr lang="fr-CA" b="0" i="0" u="sng" dirty="0">
                <a:solidFill>
                  <a:srgbClr val="153C68"/>
                </a:solidFill>
                <a:effectLst/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offre d’emploi valide</a:t>
            </a: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 d’un employeur du Canada.</a:t>
            </a:r>
            <a:endParaRPr lang="fr-CA" dirty="0">
              <a:solidFill>
                <a:srgbClr val="153C68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b="0" i="0" dirty="0">
                <a:solidFill>
                  <a:srgbClr val="153C68"/>
                </a:solidFill>
                <a:effectLst/>
                <a:latin typeface="+mj-lt"/>
              </a:rPr>
              <a:t>Sinon, les montants </a:t>
            </a:r>
            <a:r>
              <a:rPr lang="fr-FR" b="0" i="0" dirty="0">
                <a:solidFill>
                  <a:srgbClr val="153C68"/>
                </a:solidFill>
                <a:effectLst/>
                <a:latin typeface="+mj-lt"/>
              </a:rPr>
              <a:t>correspondent à 50 % des seuils de faible revenu.</a:t>
            </a:r>
          </a:p>
          <a:p>
            <a:pPr>
              <a:buFont typeface="Arial" panose="020B0604020202020204" pitchFamily="34" charset="0"/>
              <a:buChar char="•"/>
            </a:pPr>
            <a:endParaRPr lang="fr-CA" b="0" i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6A0240-6670-4F5B-F449-37861457D8D8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E16BC0-571F-C3FF-8563-F22F51283B3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39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951014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CD26-E496-0079-FD42-CE86D89EC3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468752"/>
            <a:ext cx="6019800" cy="815880"/>
          </a:xfrm>
        </p:spPr>
        <p:txBody>
          <a:bodyPr anchor="b">
            <a:normAutofit fontScale="90000"/>
          </a:bodyPr>
          <a:lstStyle/>
          <a:p>
            <a:r>
              <a:rPr lang="fr-FR" sz="2800" b="1" dirty="0">
                <a:solidFill>
                  <a:srgbClr val="153C68"/>
                </a:solidFill>
              </a:rPr>
              <a:t>1. L’immigration Économique: </a:t>
            </a:r>
            <a:br>
              <a:rPr lang="fr-FR" sz="2800" b="1" dirty="0">
                <a:solidFill>
                  <a:srgbClr val="153C68"/>
                </a:solidFill>
              </a:rPr>
            </a:br>
            <a:r>
              <a:rPr lang="fr-FR" b="1" dirty="0">
                <a:solidFill>
                  <a:srgbClr val="153C68"/>
                </a:solidFill>
              </a:rPr>
              <a:t>U</a:t>
            </a:r>
            <a:r>
              <a:rPr lang="fr-FR" sz="2800" b="1" dirty="0">
                <a:solidFill>
                  <a:srgbClr val="153C68"/>
                </a:solidFill>
              </a:rPr>
              <a:t>n aperçu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6C897-4496-F943-F939-9245ADA5945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2852" y="1524000"/>
            <a:ext cx="3254748" cy="3810000"/>
          </a:xfrm>
        </p:spPr>
        <p:txBody>
          <a:bodyPr anchor="t">
            <a:noAutofit/>
          </a:bodyPr>
          <a:lstStyle/>
          <a:p>
            <a:r>
              <a:rPr lang="fr-CA" dirty="0">
                <a:solidFill>
                  <a:srgbClr val="153C68"/>
                </a:solidFill>
              </a:rPr>
              <a:t>Fait intéressant : </a:t>
            </a:r>
          </a:p>
          <a:p>
            <a:pPr lvl="1" algn="just"/>
            <a:r>
              <a:rPr lang="fr-FR" dirty="0">
                <a:solidFill>
                  <a:srgbClr val="153C68"/>
                </a:solidFill>
              </a:rPr>
              <a:t>En 2021, plus de la moitié (56,3 %) des immigrants récents vivant au Canada ont été admis dans la catégorie économique, comme demandeur principal ou personne à charge.</a:t>
            </a:r>
            <a:endParaRPr lang="en-CA" dirty="0">
              <a:solidFill>
                <a:srgbClr val="153C6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BFADD-4E0C-36C9-F966-72C9F0AC8E0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74750" y="1524000"/>
            <a:ext cx="4566399" cy="395417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3AFFB-2620-4F43-75D6-C29B767ABCD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fr-FR" dirty="0"/>
              <a:t> 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B0550-EA67-D341-104D-EF44787FCFB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9CE19AC-F47A-7E48-A5CA-CE17C5A5FBA3}" type="slidenum">
              <a:rPr lang="en-US" altLang="fr-FR" smtClean="0"/>
              <a:pPr>
                <a:spcAft>
                  <a:spcPts val="600"/>
                </a:spcAft>
              </a:pPr>
              <a:t>4</a:t>
            </a:fld>
            <a:endParaRPr lang="en-US" altLang="fr-F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4297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C0F9-FA6C-32B2-B479-7A8184A5EE6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153C68"/>
                </a:solidFill>
              </a:rPr>
              <a:t>Programme des travailleurs qualifiés (fédéral) </a:t>
            </a:r>
            <a:br>
              <a:rPr lang="fr-FR" sz="2800" dirty="0">
                <a:solidFill>
                  <a:srgbClr val="153C68"/>
                </a:solidFill>
              </a:rPr>
            </a:br>
            <a:r>
              <a:rPr lang="fr-FR" sz="2400" dirty="0">
                <a:solidFill>
                  <a:srgbClr val="153C68"/>
                </a:solidFill>
              </a:rPr>
              <a:t>Preuve de fonds ($)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1D07F-31FF-A660-5F2C-67905867F51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828800"/>
            <a:ext cx="6477000" cy="2285999"/>
          </a:xfrm>
        </p:spPr>
        <p:txBody>
          <a:bodyPr/>
          <a:lstStyle/>
          <a:p>
            <a:r>
              <a:rPr lang="fr-FR" sz="1600" dirty="0">
                <a:solidFill>
                  <a:srgbClr val="153C68"/>
                </a:solidFill>
              </a:rPr>
              <a:t>Montant minimum pour immigrer au Canada en date du 7 juillet 2025.</a:t>
            </a:r>
            <a:endParaRPr lang="en-CA" sz="1600" dirty="0">
              <a:solidFill>
                <a:srgbClr val="153C6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ACA84-A0F6-9148-40B9-B4E179E3E742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9CBB4B-B301-B1E1-BFB9-5B32D7D6EC7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40</a:t>
            </a:fld>
            <a:endParaRPr lang="en-US" alt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6C8CF-92E1-BC8E-41B7-EEDB06F7F5E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05000" y="2362200"/>
            <a:ext cx="4423668" cy="31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118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1F31F2-7C9C-7D63-42F1-0B7915F3F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96FD-B7DE-F46D-C898-8DBCC37DBF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51104" y="2057400"/>
            <a:ext cx="7150608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3 –Catégorie des travailleurs de métiers spécialisés (fédéral) (</a:t>
            </a:r>
            <a:r>
              <a:rPr lang="fr-FR" sz="3200" b="1" dirty="0" err="1">
                <a:solidFill>
                  <a:schemeClr val="bg1"/>
                </a:solidFill>
              </a:rPr>
              <a:t>CTMSF</a:t>
            </a:r>
            <a:r>
              <a:rPr lang="fr-FR" sz="3200" b="1" dirty="0">
                <a:solidFill>
                  <a:schemeClr val="bg1"/>
                </a:solidFill>
              </a:rPr>
              <a:t>)</a:t>
            </a:r>
            <a:endParaRPr lang="en-CA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F33B6-B6FC-402A-4B02-CFD4A3F25893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19200" y="3580638"/>
            <a:ext cx="6096000" cy="2209800"/>
          </a:xfrm>
        </p:spPr>
        <p:txBody>
          <a:bodyPr/>
          <a:lstStyle/>
          <a:p>
            <a:pPr marL="108585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68D4C-4AD2-04D7-772E-C634156AFFB8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>
                <a:solidFill>
                  <a:schemeClr val="bg1"/>
                </a:solidFill>
              </a:rPr>
              <a:t> </a:t>
            </a:r>
            <a:r>
              <a:rPr lang="en-US" altLang="fr-FR" sz="1800" dirty="0">
                <a:solidFill>
                  <a:schemeClr val="bg1"/>
                </a:solidFill>
              </a:rPr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B44D6-5CA9-9189-8182-C067C34ED502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>
                <a:solidFill>
                  <a:schemeClr val="bg1"/>
                </a:solidFill>
              </a:rPr>
              <a:pPr/>
              <a:t>41</a:t>
            </a:fld>
            <a:endParaRPr lang="en-US" altLang="fr-FR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132C48-4F4F-C5B0-8135-3FF69748B11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05800" y="0"/>
            <a:ext cx="381000" cy="4343400"/>
          </a:xfrm>
          <a:prstGeom prst="roundRect">
            <a:avLst/>
          </a:prstGeom>
          <a:solidFill>
            <a:srgbClr val="153C68"/>
          </a:solidFill>
          <a:ln>
            <a:solidFill>
              <a:srgbClr val="153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78415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61DA-E3C0-3553-9A7E-B1D7C452CE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sz="2400" dirty="0"/>
              <a:t>Catégorie des travailleurs de métiers spécialisés (fédéral) (CTMSF)</a:t>
            </a:r>
            <a:br>
              <a:rPr lang="fr-FR" sz="2000" dirty="0"/>
            </a:br>
            <a:endParaRPr lang="en-CA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43EB-19CD-E676-5327-E258873FAD7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447800"/>
            <a:ext cx="6477000" cy="3962400"/>
          </a:xfrm>
        </p:spPr>
        <p:txBody>
          <a:bodyPr/>
          <a:lstStyle/>
          <a:p>
            <a:r>
              <a:rPr lang="fr-FR" sz="1600" dirty="0"/>
              <a:t>Nécessite des connaissances spécialisées et un travail pratique dans des secteurs tels que la construction, le transport, la fabrication et l’industrie, ainsi que les ressources naturelles et l’agriculture. </a:t>
            </a:r>
            <a:endParaRPr lang="en-CA" sz="1600" dirty="0"/>
          </a:p>
          <a:p>
            <a:r>
              <a:rPr lang="en-CA" sz="1600" dirty="0"/>
              <a:t>Critères à respecter : </a:t>
            </a:r>
          </a:p>
          <a:p>
            <a:pPr lvl="1"/>
            <a:r>
              <a:rPr lang="fr-FR" sz="1600" dirty="0"/>
              <a:t>Expérience professionnelle qualifiée avec des exigences spécifiques </a:t>
            </a:r>
          </a:p>
          <a:p>
            <a:pPr lvl="1"/>
            <a:r>
              <a:rPr lang="fr-FR" sz="1600" dirty="0"/>
              <a:t>Offre d’emploi ou certificat de qualification </a:t>
            </a:r>
          </a:p>
          <a:p>
            <a:pPr lvl="1"/>
            <a:r>
              <a:rPr lang="fr-FR" sz="1600" dirty="0"/>
              <a:t>Aptitude linguistique – écriture, lecture, écoute, expression orale</a:t>
            </a:r>
          </a:p>
          <a:p>
            <a:pPr lvl="1"/>
            <a:r>
              <a:rPr lang="en-CA" sz="1600" b="1" u="sng" dirty="0" err="1"/>
              <a:t>Aucune</a:t>
            </a:r>
            <a:r>
              <a:rPr lang="en-CA" sz="1600" dirty="0"/>
              <a:t> exigence </a:t>
            </a:r>
            <a:r>
              <a:rPr lang="en-CA" sz="1600" dirty="0" err="1"/>
              <a:t>d’éducation</a:t>
            </a:r>
            <a:endParaRPr lang="en-CA" sz="1600" dirty="0"/>
          </a:p>
          <a:p>
            <a:pPr lvl="1"/>
            <a:r>
              <a:rPr lang="fr-FR" sz="1600" dirty="0"/>
              <a:t>Preuve de fonds, à moins que vous puissiez actuellement travailler légalement au Canada ET que vous ayez une offre d’emploi d’un employeur au Canada </a:t>
            </a:r>
          </a:p>
          <a:p>
            <a:pPr lvl="1"/>
            <a:r>
              <a:rPr lang="en-CA" sz="1600" dirty="0"/>
              <a:t>Admissible au Canada </a:t>
            </a:r>
          </a:p>
          <a:p>
            <a:pPr lvl="1"/>
            <a:r>
              <a:rPr lang="fr-FR" sz="1600" dirty="0"/>
              <a:t>Prévoyez vivre à l’extérieur de la province du Québec</a:t>
            </a:r>
            <a:endParaRPr lang="en-CA" sz="1600" dirty="0"/>
          </a:p>
          <a:p>
            <a:pPr lvl="1"/>
            <a:endParaRPr lang="en-CA" sz="1600" dirty="0"/>
          </a:p>
          <a:p>
            <a:endParaRPr lang="en-CA" sz="1600" dirty="0"/>
          </a:p>
          <a:p>
            <a:pPr lvl="1"/>
            <a:endParaRPr lang="en-CA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A4856-6BD8-88B8-B55D-919B5D2AB9BB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07350-8836-83D7-B5E5-29B835F1C2A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102656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D4415-3D89-EBFE-EBC6-6DF933980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19B12-31D2-F334-FC9B-E0E55DF379A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9392" y="2322957"/>
            <a:ext cx="7150608" cy="1143000"/>
          </a:xfrm>
        </p:spPr>
        <p:txBody>
          <a:bodyPr/>
          <a:lstStyle/>
          <a:p>
            <a:r>
              <a:rPr lang="fr-FR" sz="3200" b="1" dirty="0">
                <a:solidFill>
                  <a:schemeClr val="bg1"/>
                </a:solidFill>
              </a:rPr>
              <a:t>4- </a:t>
            </a:r>
            <a:r>
              <a:rPr lang="en-CA" sz="3200" b="1" dirty="0">
                <a:solidFill>
                  <a:schemeClr val="bg1"/>
                </a:solidFill>
              </a:rPr>
              <a:t>Programme des </a:t>
            </a:r>
            <a:r>
              <a:rPr lang="en-CA" sz="3200" b="1" dirty="0" err="1">
                <a:solidFill>
                  <a:schemeClr val="bg1"/>
                </a:solidFill>
              </a:rPr>
              <a:t>candidats</a:t>
            </a:r>
            <a:r>
              <a:rPr lang="en-CA" sz="3200" b="1" dirty="0">
                <a:solidFill>
                  <a:schemeClr val="bg1"/>
                </a:solidFill>
              </a:rPr>
              <a:t> des provinces (PCP)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B2FCA-FA86-367F-7C87-259AB72606E6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19200" y="3580638"/>
            <a:ext cx="6096000" cy="2209800"/>
          </a:xfrm>
        </p:spPr>
        <p:txBody>
          <a:bodyPr/>
          <a:lstStyle/>
          <a:p>
            <a:pPr marL="108585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395C-2829-E081-5C4E-5A69620D57A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>
                <a:solidFill>
                  <a:schemeClr val="bg1"/>
                </a:solidFill>
              </a:rPr>
              <a:t> </a:t>
            </a:r>
            <a:r>
              <a:rPr lang="en-US" altLang="fr-FR" sz="1800" dirty="0">
                <a:solidFill>
                  <a:schemeClr val="bg1"/>
                </a:solidFill>
              </a:rPr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B774-5F87-C153-8EC3-30F898486865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>
                <a:solidFill>
                  <a:schemeClr val="bg1"/>
                </a:solidFill>
              </a:rPr>
              <a:pPr/>
              <a:t>43</a:t>
            </a:fld>
            <a:endParaRPr lang="en-US" altLang="fr-FR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2BB37C-FB77-F510-F703-338DC1C780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05800" y="0"/>
            <a:ext cx="381000" cy="4343400"/>
          </a:xfrm>
          <a:prstGeom prst="roundRect">
            <a:avLst/>
          </a:prstGeom>
          <a:solidFill>
            <a:srgbClr val="153C68"/>
          </a:solidFill>
          <a:ln>
            <a:solidFill>
              <a:srgbClr val="153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31116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390E-0494-AB6F-7FC2-6BF4C8E721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Programme des </a:t>
            </a:r>
            <a:r>
              <a:rPr lang="en-CA" dirty="0" err="1"/>
              <a:t>candidats</a:t>
            </a:r>
            <a:r>
              <a:rPr lang="en-CA" dirty="0"/>
              <a:t> des provinces (PCP)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1DCBA-C250-B2ED-A3D1-DB8086ED836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752600"/>
            <a:ext cx="6477000" cy="3581400"/>
          </a:xfrm>
        </p:spPr>
        <p:txBody>
          <a:bodyPr/>
          <a:lstStyle/>
          <a:p>
            <a:r>
              <a:rPr lang="fr-FR" dirty="0"/>
              <a:t>Les provinces et territoires nomment des personnes qui </a:t>
            </a:r>
          </a:p>
          <a:p>
            <a:pPr lvl="1"/>
            <a:r>
              <a:rPr lang="fr-FR" dirty="0"/>
              <a:t>possèdent les compétences, l’éducation et l’expérience de travail nécessaire pour aider leur économie (gens d’affaires et travailleurs qualifiés) </a:t>
            </a:r>
          </a:p>
          <a:p>
            <a:pPr lvl="1"/>
            <a:r>
              <a:rPr lang="fr-FR" dirty="0"/>
              <a:t>souhaitent vivre dans cette province ou ce territoire </a:t>
            </a:r>
          </a:p>
          <a:p>
            <a:pPr lvl="1"/>
            <a:r>
              <a:rPr lang="fr-FR" dirty="0"/>
              <a:t>souhaitent devenir résident permanent du Canada</a:t>
            </a:r>
          </a:p>
          <a:p>
            <a:r>
              <a:rPr lang="fr-FR" dirty="0"/>
              <a:t>Chaque province et territoire a ses propres exigences et un nombre attribué de personnes à nominer. </a:t>
            </a:r>
          </a:p>
          <a:p>
            <a:r>
              <a:rPr lang="fr-FR" dirty="0"/>
              <a:t>Postulez via Entrée express ou Entrée non Express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8D0A0-59FE-8F73-E07A-528613091A9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BEA8E-93F5-9826-C498-E6BDDDAB6FB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2533848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E692B-DDF7-D515-4540-201D78AE9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DFFA-2C47-79EC-CF15-4FB321D9A88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9702" y="152400"/>
            <a:ext cx="6477000" cy="1143000"/>
          </a:xfrm>
        </p:spPr>
        <p:txBody>
          <a:bodyPr/>
          <a:lstStyle/>
          <a:p>
            <a:r>
              <a:rPr lang="en-CA" dirty="0"/>
              <a:t>Programme des </a:t>
            </a:r>
            <a:r>
              <a:rPr lang="en-CA" dirty="0" err="1"/>
              <a:t>candidats</a:t>
            </a:r>
            <a:r>
              <a:rPr lang="en-CA" dirty="0"/>
              <a:t> des provinces: </a:t>
            </a:r>
            <a:r>
              <a:rPr lang="en-CA" b="1" dirty="0" err="1"/>
              <a:t>Contexte</a:t>
            </a:r>
            <a:r>
              <a:rPr lang="en-CA" b="1" dirty="0"/>
              <a:t> </a:t>
            </a:r>
            <a:r>
              <a:rPr lang="en-CA" b="1" dirty="0" err="1"/>
              <a:t>historique</a:t>
            </a:r>
            <a:endParaRPr lang="en-CA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9F8906-D455-5203-A93E-5F184DDB3010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91614-A8F8-525E-6323-8165AC1B443A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45</a:t>
            </a:fld>
            <a:endParaRPr lang="en-US" alt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75DC87F-0AD3-B032-69A5-C3989B350132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 bwMode="auto">
          <a:xfrm>
            <a:off x="249702" y="1443841"/>
            <a:ext cx="692013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Article 95 de la 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Constitution, 1867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  <a:r>
              <a:rPr lang="fr-FR" dirty="0"/>
              <a:t>L’immigration est une compétence concurrente entre les pouvoirs fédéraux et provinciaux. </a:t>
            </a:r>
            <a:endParaRPr lang="en-US" altLang="en-US" dirty="0"/>
          </a:p>
          <a:p>
            <a:pPr lvl="1">
              <a:spcBef>
                <a:spcPct val="0"/>
              </a:spcBef>
            </a:pPr>
            <a:r>
              <a:rPr lang="fr-FR" dirty="0"/>
              <a:t>Les provinces peuvent adopter des lois relatives à l’immigration dans la province.</a:t>
            </a:r>
          </a:p>
          <a:p>
            <a:pPr lvl="1">
              <a:spcBef>
                <a:spcPct val="0"/>
              </a:spcBef>
            </a:pPr>
            <a:r>
              <a:rPr lang="fr-FR" dirty="0"/>
              <a:t>Le Parlement du Canada peut adopter des lois relatives à l’immigration dans toutes ou partie des provinces.</a:t>
            </a:r>
          </a:p>
          <a:p>
            <a:pPr>
              <a:spcBef>
                <a:spcPct val="0"/>
              </a:spcBef>
            </a:pPr>
            <a:r>
              <a:rPr lang="fr-FR" dirty="0"/>
              <a:t>Le 1er avril 1991, l’Accord d’immigration Canada-Québec est entré en vigueur.</a:t>
            </a:r>
          </a:p>
          <a:p>
            <a:pPr lvl="1">
              <a:spcBef>
                <a:spcPct val="0"/>
              </a:spcBef>
            </a:pPr>
            <a:r>
              <a:rPr lang="fr-FR" dirty="0"/>
              <a:t>L’accord établit les critères de sélection et coordonne avec le Canada les niveaux d’immigration souhaités pour le Québec.</a:t>
            </a:r>
          </a:p>
          <a:p>
            <a:pPr>
              <a:spcBef>
                <a:spcPct val="0"/>
              </a:spcBef>
            </a:pPr>
            <a:r>
              <a:rPr lang="fr-FR" dirty="0"/>
              <a:t>Cet accord a influencé la création du Programme des candidats des provinces.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881358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92DFB5-40BF-3C49-F183-A9108D546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C529-7640-9ECB-21B2-17E3013C2C5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/>
              <a:t>Programme des </a:t>
            </a:r>
            <a:r>
              <a:rPr lang="en-CA" dirty="0" err="1"/>
              <a:t>candidats</a:t>
            </a:r>
            <a:r>
              <a:rPr lang="en-CA" dirty="0"/>
              <a:t> des provinces: </a:t>
            </a:r>
            <a:r>
              <a:rPr lang="en-CA" b="1" dirty="0" err="1"/>
              <a:t>Contexte</a:t>
            </a:r>
            <a:r>
              <a:rPr lang="en-CA" b="1" dirty="0"/>
              <a:t> pratique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83F9A-3811-EF5A-0400-AC416802559D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1474F-C6EF-A2D9-5E0B-0D0BEF7D0B17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46</a:t>
            </a:fld>
            <a:endParaRPr lang="en-US" alt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79437B6-59CA-A4AD-B503-E9D40C4CEEF4}"/>
              </a:ext>
            </a:extLst>
          </p:cNvPr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 bwMode="auto">
          <a:xfrm>
            <a:off x="338797" y="1669366"/>
            <a:ext cx="701285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dirty="0">
                <a:solidFill>
                  <a:srgbClr val="002142"/>
                </a:solidFill>
                <a:latin typeface="+mn-lt"/>
              </a:rPr>
              <a:t>L’immigration constitue une responsabilité conjointe des gouvernements fédéral et provinciaux.</a:t>
            </a:r>
          </a:p>
          <a:p>
            <a:pPr marL="0" indent="0">
              <a:spcBef>
                <a:spcPct val="0"/>
              </a:spcBef>
              <a:buNone/>
            </a:pPr>
            <a:endParaRPr lang="en-US" dirty="0">
              <a:solidFill>
                <a:srgbClr val="002142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fr-FR" dirty="0"/>
              <a:t>Le gouvernement fédéral joue un rôle à la fois dans le filtrage de l’admissibilité et dans la sélection finale des candidats provinciaux.</a:t>
            </a:r>
            <a:r>
              <a:rPr lang="en-US" altLang="en-US" dirty="0">
                <a:solidFill>
                  <a:srgbClr val="002142"/>
                </a:solidFill>
                <a:latin typeface="+mn-lt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>
              <a:solidFill>
                <a:srgbClr val="002142"/>
              </a:solidFill>
              <a:latin typeface="+mn-lt"/>
            </a:endParaRPr>
          </a:p>
          <a:p>
            <a:pPr>
              <a:spcBef>
                <a:spcPct val="0"/>
              </a:spcBef>
            </a:pPr>
            <a:r>
              <a:rPr lang="fr-FR" dirty="0"/>
              <a:t>Les gouvernements provinciaux déterminent les besoins économiques spécifiques de leurs juridictions et la capacité des demandeurs à s’établir économiquement.</a:t>
            </a:r>
            <a:r>
              <a:rPr lang="en-US" altLang="en-US" dirty="0">
                <a:solidFill>
                  <a:srgbClr val="002142"/>
                </a:solidFill>
                <a:latin typeface="+mn-lt"/>
              </a:rPr>
              <a:t> </a:t>
            </a:r>
          </a:p>
          <a:p>
            <a:pPr lvl="1">
              <a:spcBef>
                <a:spcPct val="0"/>
              </a:spcBef>
            </a:pPr>
            <a:r>
              <a:rPr lang="fr-FR" dirty="0"/>
              <a:t>Le rôle des provinces est donc d’évaluer les demandes d’immigrants soumises par le Programme des candidats des provinces et de délivrer un certificat de nomination aux candidats retenus.</a:t>
            </a:r>
            <a:endParaRPr lang="en-US" altLang="en-US" dirty="0">
              <a:solidFill>
                <a:srgbClr val="00214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56003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9B68B5-B54B-6389-90EE-486258C21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B06D2-3B36-8E17-788B-586F3B9E034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152400"/>
            <a:ext cx="6477000" cy="1143000"/>
          </a:xfrm>
        </p:spPr>
        <p:txBody>
          <a:bodyPr/>
          <a:lstStyle/>
          <a:p>
            <a:r>
              <a:rPr lang="en-CA" dirty="0"/>
              <a:t>Programmes des </a:t>
            </a:r>
            <a:r>
              <a:rPr lang="en-CA" dirty="0" err="1"/>
              <a:t>candidats</a:t>
            </a:r>
            <a:r>
              <a:rPr lang="en-CA" dirty="0"/>
              <a:t> des provinces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D971881-49A0-A162-85D8-4EF2E0BB41D2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2123593"/>
              </p:ext>
            </p:extLst>
          </p:nvPr>
        </p:nvGraphicFramePr>
        <p:xfrm>
          <a:off x="304800" y="1295400"/>
          <a:ext cx="6934200" cy="4000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3426511694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080686598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Province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Nombre de nomination en 2021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1701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Colombie-Britannique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10,975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08793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Alberta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8,568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99596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Saskatchewan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6,490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36019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Manitoba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10,304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780418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Ontario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10,977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115022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Nouveau Brunswick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1,809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49779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Nouvelle Écosse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2,271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4834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Île du Prince Edouard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1,480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825076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r>
                        <a:rPr lang="fr-CA" dirty="0"/>
                        <a:t>Terre-Neuve et Labrador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509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10115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31106-56D1-3F6C-DB4F-8EECAD62902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AB5C-258F-54E7-2555-02A670638B1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2685283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8D34-9D5B-FD13-7810-05726B3C5BD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438150"/>
            <a:ext cx="6477000" cy="1143000"/>
          </a:xfrm>
        </p:spPr>
        <p:txBody>
          <a:bodyPr/>
          <a:lstStyle/>
          <a:p>
            <a:r>
              <a:rPr lang="en-US" b="1" dirty="0"/>
              <a:t>Entrée express</a:t>
            </a:r>
            <a:r>
              <a:rPr lang="en-US" dirty="0"/>
              <a:t>: Rondes </a:t>
            </a:r>
            <a:r>
              <a:rPr lang="en-US" dirty="0" err="1"/>
              <a:t>d’invitations</a:t>
            </a:r>
            <a:br>
              <a:rPr lang="en-US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05E24-404A-AE6C-556B-BA8768A6554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295400"/>
            <a:ext cx="7010400" cy="3810000"/>
          </a:xfrm>
        </p:spPr>
        <p:txBody>
          <a:bodyPr/>
          <a:lstStyle/>
          <a:p>
            <a:r>
              <a:rPr lang="fr-FR" dirty="0"/>
              <a:t>En juin 2023, les tirages Entrée express ont commencé à se concentrer sur des catégories spécifiques (professions) et des francophones – selon les nouvelles lignes directrices et politiques départementales.</a:t>
            </a:r>
            <a:r>
              <a:rPr lang="en-US" dirty="0"/>
              <a:t>.</a:t>
            </a:r>
          </a:p>
          <a:p>
            <a:r>
              <a:rPr lang="fr-FR" dirty="0"/>
              <a:t>Les candidats sont choisis à partir d’un bassin basé sur les points selon le système de classement global (</a:t>
            </a:r>
            <a:r>
              <a:rPr lang="fr-FR" dirty="0" err="1"/>
              <a:t>SCG</a:t>
            </a:r>
            <a:r>
              <a:rPr lang="fr-FR" dirty="0"/>
              <a:t>) pour demander la résidence permanente </a:t>
            </a:r>
          </a:p>
          <a:p>
            <a:r>
              <a:rPr lang="en-US" b="1" dirty="0"/>
              <a:t>Types de rondes </a:t>
            </a:r>
            <a:r>
              <a:rPr lang="en-US" b="1" dirty="0" err="1"/>
              <a:t>d’invitations</a:t>
            </a:r>
            <a:r>
              <a:rPr lang="en-US" b="1" dirty="0"/>
              <a:t>: </a:t>
            </a:r>
          </a:p>
          <a:p>
            <a:pPr lvl="1"/>
            <a:r>
              <a:rPr lang="en-US" u="sng" dirty="0"/>
              <a:t>Générale</a:t>
            </a:r>
            <a:r>
              <a:rPr lang="en-US" dirty="0"/>
              <a:t> – </a:t>
            </a:r>
            <a:r>
              <a:rPr lang="fr-FR" dirty="0"/>
              <a:t>admissible à l’un des 4 programmes gérés par Entrée express </a:t>
            </a:r>
          </a:p>
          <a:p>
            <a:pPr lvl="1"/>
            <a:r>
              <a:rPr lang="fr-FR" u="sng" dirty="0"/>
              <a:t>Propre à des p</a:t>
            </a:r>
            <a:r>
              <a:rPr lang="en-US" u="sng" dirty="0" err="1"/>
              <a:t>rogrammes</a:t>
            </a:r>
            <a:r>
              <a:rPr lang="en-US" u="sng" dirty="0"/>
              <a:t> </a:t>
            </a:r>
            <a:r>
              <a:rPr lang="en-US" dirty="0"/>
              <a:t>– c</a:t>
            </a:r>
            <a:r>
              <a:rPr lang="fr-FR" dirty="0" err="1"/>
              <a:t>andidats</a:t>
            </a:r>
            <a:r>
              <a:rPr lang="fr-FR" dirty="0"/>
              <a:t> les mieux classés et admissibles à un programme particulier d’Entrée express</a:t>
            </a:r>
            <a:endParaRPr lang="en-US" dirty="0"/>
          </a:p>
          <a:p>
            <a:pPr lvl="1"/>
            <a:r>
              <a:rPr lang="en-US" u="sng" dirty="0" err="1"/>
              <a:t>Axée</a:t>
            </a:r>
            <a:r>
              <a:rPr lang="en-US" u="sng" dirty="0"/>
              <a:t> sur les </a:t>
            </a:r>
            <a:r>
              <a:rPr lang="en-US" u="sng" dirty="0" err="1"/>
              <a:t>catégories</a:t>
            </a:r>
            <a:r>
              <a:rPr lang="en-US" u="sng" dirty="0"/>
              <a:t> (ensembles) </a:t>
            </a:r>
            <a:r>
              <a:rPr lang="en-US" dirty="0"/>
              <a:t>– </a:t>
            </a:r>
            <a:r>
              <a:rPr lang="fr-FR" dirty="0"/>
              <a:t>Ministre établit une catégorie (ensemble) en fonction d’un objectif économique précis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5E53A-6855-3D2A-A1B2-257BDD15ECBE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F147D-555A-28E3-F9E0-01555865D0C9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714660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5ADD-FBAE-17E6-21BD-7FCB316AFB8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6665" y="184053"/>
            <a:ext cx="6477000" cy="1143000"/>
          </a:xfrm>
        </p:spPr>
        <p:txBody>
          <a:bodyPr/>
          <a:lstStyle/>
          <a:p>
            <a:r>
              <a:rPr lang="fr-CA" b="1" dirty="0"/>
              <a:t>Entrée Express</a:t>
            </a:r>
            <a:r>
              <a:rPr lang="fr-CA" dirty="0"/>
              <a:t>: Sélection axée sur les catégories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2AAE1-BF03-8444-9594-18295D63DED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45013" y="1327053"/>
            <a:ext cx="7161628" cy="3276600"/>
          </a:xfrm>
        </p:spPr>
        <p:txBody>
          <a:bodyPr/>
          <a:lstStyle/>
          <a:p>
            <a:pPr marL="0" indent="0">
              <a:buNone/>
            </a:pPr>
            <a:r>
              <a:rPr lang="fr-CA" sz="1400" b="1" dirty="0"/>
              <a:t>Principe:</a:t>
            </a:r>
            <a:endParaRPr lang="en-CA" sz="1400" dirty="0"/>
          </a:p>
          <a:p>
            <a:pPr lvl="0"/>
            <a:r>
              <a:rPr lang="fr-CA" sz="1400" dirty="0"/>
              <a:t>La sélection basée sur des catégories est venue en réponse aux besoins changeants de l'économie et du marché du travail.</a:t>
            </a:r>
            <a:endParaRPr lang="en-CA" sz="1400" dirty="0"/>
          </a:p>
          <a:p>
            <a:pPr lvl="0"/>
            <a:r>
              <a:rPr lang="fr-CA" sz="1400" dirty="0"/>
              <a:t>Ces rondes d’invitations se déroulent en complément des rondes générales et spécifiques à certains programmes.</a:t>
            </a:r>
            <a:endParaRPr lang="en-CA" sz="1400" dirty="0"/>
          </a:p>
          <a:p>
            <a:pPr lvl="0"/>
            <a:r>
              <a:rPr lang="fr-CA" sz="1400" dirty="0"/>
              <a:t>Les décisions concernant les catégories sont fondées sur les informations relatives au marché du travail fournies par </a:t>
            </a:r>
            <a:r>
              <a:rPr lang="fr-CA" sz="1400" dirty="0" err="1"/>
              <a:t>EDSC</a:t>
            </a:r>
            <a:r>
              <a:rPr lang="fr-CA" sz="1400" dirty="0"/>
              <a:t>, ainsi que sur les contributions des partenaires d'</a:t>
            </a:r>
            <a:r>
              <a:rPr lang="fr-CA" sz="1400" dirty="0" err="1"/>
              <a:t>IRCC</a:t>
            </a:r>
            <a:r>
              <a:rPr lang="fr-CA" sz="1400" dirty="0"/>
              <a:t>, notamment les provinces et les territoires.</a:t>
            </a:r>
          </a:p>
          <a:p>
            <a:pPr lvl="0"/>
            <a:endParaRPr lang="en-CA" sz="1400" dirty="0"/>
          </a:p>
          <a:p>
            <a:pPr marL="0" lvl="0" indent="0">
              <a:buNone/>
            </a:pPr>
            <a:r>
              <a:rPr lang="fr-CA" sz="1400" b="1" dirty="0"/>
              <a:t>Catégories actuelles </a:t>
            </a:r>
            <a:r>
              <a:rPr lang="fr-CA" sz="1400" dirty="0"/>
              <a:t>(</a:t>
            </a:r>
            <a:r>
              <a:rPr lang="fr-CA" sz="1400" i="1" dirty="0"/>
              <a:t>il existe des critères spécifiques pour chaque catégorie</a:t>
            </a:r>
            <a:r>
              <a:rPr lang="fr-CA" sz="1400" dirty="0"/>
              <a:t>) :</a:t>
            </a:r>
            <a:endParaRPr lang="en-CA" sz="1400" dirty="0"/>
          </a:p>
          <a:p>
            <a:pPr lvl="0"/>
            <a:r>
              <a:rPr lang="fr-CA" sz="1400" dirty="0"/>
              <a:t>Compétence linguistique en français</a:t>
            </a:r>
            <a:endParaRPr lang="en-CA" sz="1400" dirty="0"/>
          </a:p>
          <a:p>
            <a:pPr lvl="0"/>
            <a:r>
              <a:rPr lang="fr-CA" sz="1400" dirty="0"/>
              <a:t>Professions de la santé et services sociaux</a:t>
            </a:r>
            <a:endParaRPr lang="en-CA" sz="1400" dirty="0"/>
          </a:p>
          <a:p>
            <a:pPr lvl="0"/>
            <a:r>
              <a:rPr lang="fr-CA" sz="1400" dirty="0"/>
              <a:t>Professions en sciences, technologie, ingénierie et mathématiques (</a:t>
            </a:r>
            <a:r>
              <a:rPr lang="fr-CA" sz="1400" i="1" dirty="0" err="1"/>
              <a:t>STIM</a:t>
            </a:r>
            <a:r>
              <a:rPr lang="fr-CA" sz="1400" dirty="0"/>
              <a:t>)</a:t>
            </a:r>
            <a:endParaRPr lang="en-CA" sz="1400" dirty="0"/>
          </a:p>
          <a:p>
            <a:pPr lvl="0"/>
            <a:r>
              <a:rPr lang="fr-CA" sz="1400" dirty="0"/>
              <a:t>Métiers spécialisés, Métiers de l`éducation, Métiers des transports,</a:t>
            </a:r>
          </a:p>
          <a:p>
            <a:pPr lvl="0"/>
            <a:r>
              <a:rPr lang="fr-CA" sz="1400" dirty="0"/>
              <a:t>Médecin ayant de l’expérience de travail au Canada </a:t>
            </a:r>
          </a:p>
          <a:p>
            <a:pPr lvl="0"/>
            <a:r>
              <a:rPr lang="fr-CA" sz="1400" dirty="0"/>
              <a:t>Cadres supérieurs/cadres supérieures ayant de l’expérience de travail  au Canada</a:t>
            </a:r>
          </a:p>
          <a:p>
            <a:pPr lvl="0"/>
            <a:r>
              <a:rPr lang="fr-CA" sz="1400" dirty="0"/>
              <a:t>Chercheurs/chercheuses ayant de l’expérience de travail au Canada </a:t>
            </a:r>
          </a:p>
          <a:p>
            <a:pPr lvl="0"/>
            <a:r>
              <a:rPr lang="fr-CA" sz="1400" dirty="0"/>
              <a:t>Recrues Militaires qualifiées  </a:t>
            </a:r>
            <a:endParaRPr lang="en-CA" sz="1400" dirty="0"/>
          </a:p>
          <a:p>
            <a:pPr marL="0" indent="0">
              <a:buNone/>
            </a:pPr>
            <a:endParaRPr lang="en-CA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C80A9-510C-DB9D-0A8A-C153694A3B63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2197F-20BB-C6AA-91F6-1A07C3297ED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49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3123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75F6-3529-1DA4-9D0A-D1DED4AD954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0" y="288397"/>
            <a:ext cx="6608762" cy="1325563"/>
          </a:xfrm>
        </p:spPr>
        <p:txBody>
          <a:bodyPr/>
          <a:lstStyle/>
          <a:p>
            <a:r>
              <a:rPr lang="fr-CA" b="1" dirty="0"/>
              <a:t>1. Immigration Économique</a:t>
            </a:r>
            <a:br>
              <a:rPr lang="fr-CA" sz="2000" dirty="0"/>
            </a:br>
            <a:r>
              <a:rPr lang="fr-CA" sz="2000" dirty="0"/>
              <a:t>Leur capacité à réussir leur établissement économique au Canada (art 12(2) </a:t>
            </a:r>
            <a:r>
              <a:rPr lang="fr-CA" sz="2000" dirty="0" err="1"/>
              <a:t>LIPR</a:t>
            </a:r>
            <a:r>
              <a:rPr lang="fr-CA" sz="2000" dirty="0"/>
              <a:t>)</a:t>
            </a:r>
            <a:endParaRPr lang="en-CA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3CB6C-6180-BA7A-9A5B-559E05D78E4E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16062" y="1337700"/>
            <a:ext cx="5791200" cy="713052"/>
          </a:xfrm>
        </p:spPr>
        <p:txBody>
          <a:bodyPr/>
          <a:lstStyle/>
          <a:p>
            <a:r>
              <a:rPr lang="fr-CA" dirty="0"/>
              <a:t>Catégories (art 70(2)(b) </a:t>
            </a:r>
            <a:r>
              <a:rPr lang="fr-CA" dirty="0" err="1"/>
              <a:t>RIPR</a:t>
            </a:r>
            <a:r>
              <a:rPr lang="fr-CA" dirty="0"/>
              <a:t>) 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F3AC27-6E91-43B2-F643-CE6CE1BFF1F8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42925" y="2037689"/>
            <a:ext cx="3868737" cy="3684588"/>
          </a:xfrm>
        </p:spPr>
        <p:txBody>
          <a:bodyPr/>
          <a:lstStyle/>
          <a:p>
            <a:r>
              <a:rPr lang="fr-CA" sz="1600" b="1" u="sng" dirty="0"/>
              <a:t>Catégories des travailleurs qualifiés (fédérales)(</a:t>
            </a:r>
            <a:r>
              <a:rPr lang="fr-CA" sz="1600" b="1" u="sng" dirty="0" err="1"/>
              <a:t>CTQF</a:t>
            </a:r>
            <a:r>
              <a:rPr lang="fr-CA" sz="1600" b="1" u="sng" dirty="0"/>
              <a:t>) </a:t>
            </a:r>
          </a:p>
          <a:p>
            <a:r>
              <a:rPr lang="fr-CA" sz="1600" b="1" u="sng" dirty="0"/>
              <a:t>Catégorie de l’expérience canadienne (</a:t>
            </a:r>
            <a:r>
              <a:rPr lang="fr-CA" sz="1600" b="1" u="sng" dirty="0" err="1"/>
              <a:t>CEC</a:t>
            </a:r>
            <a:r>
              <a:rPr lang="fr-CA" sz="1600" b="1" u="sng" dirty="0"/>
              <a:t>) </a:t>
            </a:r>
          </a:p>
          <a:p>
            <a:r>
              <a:rPr lang="fr-CA" sz="1600" b="1" u="sng" dirty="0"/>
              <a:t>Catégorie des travailleurs de métiers spécialisés (fédérales) (</a:t>
            </a:r>
            <a:r>
              <a:rPr lang="fr-CA" sz="1600" b="1" u="sng" dirty="0" err="1"/>
              <a:t>CTMSF</a:t>
            </a:r>
            <a:r>
              <a:rPr lang="fr-CA" sz="1600" b="1" u="sng" dirty="0"/>
              <a:t>)</a:t>
            </a:r>
          </a:p>
          <a:p>
            <a:r>
              <a:rPr lang="fr-CA" sz="1600" dirty="0"/>
              <a:t>Catégorie du démarrage d’entreprise </a:t>
            </a:r>
            <a:r>
              <a:rPr lang="fr-FR" sz="1600" dirty="0">
                <a:solidFill>
                  <a:srgbClr val="153C68"/>
                </a:solidFill>
              </a:rPr>
              <a:t>(suspendu)</a:t>
            </a:r>
          </a:p>
          <a:p>
            <a:r>
              <a:rPr lang="fr-CA" sz="1600" dirty="0"/>
              <a:t>Programmes des candidats des provinces </a:t>
            </a:r>
          </a:p>
          <a:p>
            <a:r>
              <a:rPr lang="fr-CA" sz="1600" dirty="0"/>
              <a:t>Programme d’immigration au Canada atlantique (PICA)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4B645BD-C7B1-C5E0-9303-740BA146A0F8}"/>
              </a:ext>
            </a:extLst>
          </p:cNvPr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4267200" y="2120172"/>
            <a:ext cx="3040062" cy="3684588"/>
          </a:xfrm>
        </p:spPr>
        <p:txBody>
          <a:bodyPr/>
          <a:lstStyle/>
          <a:p>
            <a:r>
              <a:rPr lang="fr-CA" sz="1600" dirty="0"/>
              <a:t>Programme pilote d’immigration dans les communautés rurales</a:t>
            </a:r>
          </a:p>
          <a:p>
            <a:r>
              <a:rPr lang="fr-CA" sz="1600" dirty="0"/>
              <a:t>Programme pilote d’immigration dans les communautés francophones</a:t>
            </a:r>
          </a:p>
          <a:p>
            <a:r>
              <a:rPr lang="fr-CA" sz="1600" u="sng" dirty="0"/>
              <a:t>ET PLUS</a:t>
            </a:r>
            <a:r>
              <a:rPr lang="fr-CA" sz="1600" dirty="0"/>
              <a:t>.</a:t>
            </a:r>
            <a:endParaRPr lang="fr-CA" sz="1600" noProof="0" dirty="0"/>
          </a:p>
          <a:p>
            <a:endParaRPr lang="fr-CA" sz="16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BCDC4-4C8D-41C3-718B-28489E99AEF8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5493F-8FE3-9001-2CBF-9C6B8498879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4515362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23785-B911-8968-6C7F-6D7AC7A9CB7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600" y="0"/>
            <a:ext cx="6553200" cy="914400"/>
          </a:xfrm>
        </p:spPr>
        <p:txBody>
          <a:bodyPr/>
          <a:lstStyle/>
          <a:p>
            <a:r>
              <a:rPr lang="en-CA" dirty="0"/>
              <a:t>D</a:t>
            </a:r>
            <a:r>
              <a:rPr lang="fr-CA" dirty="0"/>
              <a:t>É</a:t>
            </a:r>
            <a:r>
              <a:rPr lang="en-CA" dirty="0" err="1"/>
              <a:t>CISIONS</a:t>
            </a:r>
            <a:r>
              <a:rPr lang="en-CA" dirty="0"/>
              <a:t> NOTABLES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74BA0-0D07-EEC8-BF1F-93E570A9C3AC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82880" y="914400"/>
            <a:ext cx="7208520" cy="3352800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CA" sz="2200" b="1" i="1" dirty="0" err="1"/>
              <a:t>Akhter</a:t>
            </a:r>
            <a:r>
              <a:rPr lang="fr-CA" sz="2200" b="1" i="1" dirty="0"/>
              <a:t> v. Canada </a:t>
            </a:r>
            <a:r>
              <a:rPr lang="fr-CA" sz="2200" i="1" dirty="0"/>
              <a:t>(</a:t>
            </a:r>
            <a:r>
              <a:rPr lang="fr-CA" sz="2200" i="1" dirty="0" err="1"/>
              <a:t>Citizenship</a:t>
            </a:r>
            <a:r>
              <a:rPr lang="fr-CA" sz="2200" i="1" dirty="0"/>
              <a:t> and Immigration)</a:t>
            </a:r>
            <a:r>
              <a:rPr lang="fr-CA" sz="2200" dirty="0"/>
              <a:t> 2025 FC 1800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CA" sz="1600" dirty="0"/>
              <a:t>Entrée express - modification des points alloués</a:t>
            </a:r>
            <a:endParaRPr lang="en-CA" sz="1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CA" sz="2200" b="1" i="1" dirty="0" err="1"/>
              <a:t>Dhaliwal</a:t>
            </a:r>
            <a:r>
              <a:rPr lang="fr-CA" sz="2200" b="1" i="1" dirty="0"/>
              <a:t> c. Canada </a:t>
            </a:r>
            <a:r>
              <a:rPr lang="fr-CA" sz="2200" i="1" dirty="0"/>
              <a:t>(Citoyenneté et Immigration) </a:t>
            </a:r>
            <a:r>
              <a:rPr lang="fr-CA" sz="2200" dirty="0"/>
              <a:t>2016 CF 131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CA" sz="1600" dirty="0"/>
              <a:t>Travailleurs qualifiés - sur l’intention de résider à l’extérieur du Québec</a:t>
            </a:r>
            <a:endParaRPr lang="en-CA" sz="1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CA" sz="2200" b="1" i="1" dirty="0"/>
              <a:t>Brar v. Canada </a:t>
            </a:r>
            <a:r>
              <a:rPr lang="fr-CA" sz="2200" i="1" dirty="0"/>
              <a:t>(</a:t>
            </a:r>
            <a:r>
              <a:rPr lang="fr-CA" sz="2200" i="1" dirty="0" err="1"/>
              <a:t>Citizenship</a:t>
            </a:r>
            <a:r>
              <a:rPr lang="fr-CA" sz="2200" i="1" dirty="0"/>
              <a:t> and Immigration)</a:t>
            </a:r>
            <a:r>
              <a:rPr lang="fr-CA" sz="2200" dirty="0"/>
              <a:t> 2025 FC 1788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CA" sz="1600" dirty="0"/>
              <a:t>Travailleurs qualifiés – expérience de travail</a:t>
            </a:r>
            <a:endParaRPr lang="en-CA" sz="1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fr-CA" sz="2200" b="1" i="1" dirty="0" err="1"/>
              <a:t>Khangura</a:t>
            </a:r>
            <a:r>
              <a:rPr lang="fr-CA" sz="2200" b="1" i="1" dirty="0"/>
              <a:t> v. Canada </a:t>
            </a:r>
            <a:r>
              <a:rPr lang="fr-CA" sz="2200" i="1" dirty="0"/>
              <a:t>(</a:t>
            </a:r>
            <a:r>
              <a:rPr lang="fr-CA" sz="2200" i="1" dirty="0" err="1"/>
              <a:t>Citizenship</a:t>
            </a:r>
            <a:r>
              <a:rPr lang="fr-CA" sz="2200" i="1" dirty="0"/>
              <a:t> and Immigration)</a:t>
            </a:r>
            <a:r>
              <a:rPr lang="fr-CA" sz="2200" dirty="0"/>
              <a:t> 2025 FC 1953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CA" sz="1600"/>
              <a:t>Expérience </a:t>
            </a:r>
            <a:r>
              <a:rPr lang="fr-CA" sz="1600" dirty="0"/>
              <a:t>canadienne – importance </a:t>
            </a:r>
            <a:r>
              <a:rPr lang="fr-CA" sz="1600"/>
              <a:t>des documents</a:t>
            </a:r>
            <a:endParaRPr lang="en-CA" sz="1600" dirty="0"/>
          </a:p>
          <a:p>
            <a:endParaRPr lang="fr-CA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6FC21E-C1F0-2380-FD8A-C349F20FC19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CD02E-9DD8-5231-50D6-D225F7EB9FC4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/>
              <a:pPr/>
              <a:t>50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3282679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E5B6-B021-7A0C-8DD4-7F43DAF28087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09600" y="1676400"/>
            <a:ext cx="6553200" cy="1143000"/>
          </a:xfrm>
        </p:spPr>
        <p:txBody>
          <a:bodyPr/>
          <a:lstStyle/>
          <a:p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FR" dirty="0"/>
              <a:t>Que recommanderiez-vous à </a:t>
            </a:r>
            <a:r>
              <a:rPr lang="fr-FR" dirty="0" err="1"/>
              <a:t>Jiya</a:t>
            </a:r>
            <a:r>
              <a:rPr lang="fr-FR" dirty="0"/>
              <a:t>?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Est-ce qu’il vous manque des informations?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Quelles questions pertinentes pourriez-vous poser à </a:t>
            </a:r>
            <a:r>
              <a:rPr lang="fr-FR" dirty="0" err="1"/>
              <a:t>Jiya</a:t>
            </a:r>
            <a:r>
              <a:rPr lang="fr-FR" dirty="0"/>
              <a:t> afin de fournir des recommandations appropriées?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1ACA7-56EB-3733-8070-27E104DE3DE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C1DAC-A75E-356F-4012-CE2AC7F6A10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/>
              <a:pPr/>
              <a:t>51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6651891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349E-41DC-F548-6D5C-3AFD2FA4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C4193-CEF6-7930-F423-73A4D1117B1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22376" y="364998"/>
            <a:ext cx="6553200" cy="1143000"/>
          </a:xfrm>
        </p:spPr>
        <p:txBody>
          <a:bodyPr/>
          <a:lstStyle/>
          <a:p>
            <a:r>
              <a:rPr lang="en-CA" dirty="0"/>
              <a:t>Étude de </a:t>
            </a:r>
            <a:r>
              <a:rPr lang="en-CA" dirty="0" err="1"/>
              <a:t>cas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BEA67-DECC-CD61-D0D1-901C35EFF18D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33400" y="1507998"/>
            <a:ext cx="6705600" cy="359740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Jiya est </a:t>
            </a:r>
            <a:r>
              <a:rPr lang="en-CA" sz="2000" dirty="0" err="1"/>
              <a:t>une</a:t>
            </a:r>
            <a:r>
              <a:rPr lang="en-CA" sz="2000" dirty="0"/>
              <a:t> femme de 40 </a:t>
            </a:r>
            <a:r>
              <a:rPr lang="en-CA" sz="2000" dirty="0" err="1"/>
              <a:t>ans</a:t>
            </a:r>
            <a:r>
              <a:rPr lang="en-CA" sz="2000" dirty="0"/>
              <a:t> </a:t>
            </a:r>
            <a:r>
              <a:rPr lang="en-CA" sz="2000" dirty="0" err="1"/>
              <a:t>originaire</a:t>
            </a:r>
            <a:r>
              <a:rPr lang="en-CA" sz="2000" dirty="0"/>
              <a:t> </a:t>
            </a:r>
            <a:r>
              <a:rPr lang="en-CA" sz="2000" dirty="0" err="1"/>
              <a:t>d’Inde</a:t>
            </a:r>
            <a:r>
              <a:rPr lang="en-CA" sz="20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est </a:t>
            </a:r>
            <a:r>
              <a:rPr lang="en-CA" sz="2000" dirty="0" err="1"/>
              <a:t>ing</a:t>
            </a:r>
            <a:r>
              <a:rPr lang="fr-CA" sz="2000" dirty="0" err="1"/>
              <a:t>énieure</a:t>
            </a:r>
            <a:r>
              <a:rPr lang="fr-CA" sz="2000" dirty="0"/>
              <a:t> et possède 15 ans d’expérience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A" sz="2000" dirty="0"/>
              <a:t>Compléter études au Collège Algonquin comme technicienne du génie</a:t>
            </a:r>
            <a:endParaRPr lang="en-CA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</a:t>
            </a:r>
            <a:r>
              <a:rPr lang="en-CA" sz="2000" dirty="0" err="1"/>
              <a:t>peut</a:t>
            </a:r>
            <a:r>
              <a:rPr lang="en-CA" sz="2000" dirty="0"/>
              <a:t> bien </a:t>
            </a:r>
            <a:r>
              <a:rPr lang="en-CA" sz="2000" dirty="0" err="1"/>
              <a:t>parler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anglais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 err="1"/>
              <a:t>Employé</a:t>
            </a:r>
            <a:r>
              <a:rPr lang="en-CA" sz="2000" dirty="0"/>
              <a:t> pas un </a:t>
            </a:r>
            <a:r>
              <a:rPr lang="en-CA" sz="2000" dirty="0" err="1"/>
              <a:t>employeur</a:t>
            </a:r>
            <a:r>
              <a:rPr lang="en-CA" sz="2000" dirty="0"/>
              <a:t> </a:t>
            </a:r>
            <a:r>
              <a:rPr lang="en-CA" sz="2000" dirty="0" err="1"/>
              <a:t>canadien</a:t>
            </a:r>
            <a:r>
              <a:rPr lang="en-CA" sz="2000" dirty="0"/>
              <a:t> </a:t>
            </a:r>
            <a:r>
              <a:rPr lang="en-CA" sz="2000" dirty="0" err="1"/>
              <a:t>en</a:t>
            </a:r>
            <a:r>
              <a:rPr lang="en-CA" sz="2000" dirty="0"/>
              <a:t> tant </a:t>
            </a:r>
            <a:r>
              <a:rPr lang="en-CA" sz="2000" dirty="0" err="1"/>
              <a:t>que</a:t>
            </a:r>
            <a:r>
              <a:rPr lang="en-CA" sz="2000" dirty="0"/>
              <a:t> </a:t>
            </a:r>
            <a:r>
              <a:rPr lang="en-CA" sz="2000" dirty="0" err="1"/>
              <a:t>technicienne</a:t>
            </a:r>
            <a:r>
              <a:rPr lang="en-CA" sz="2000" dirty="0"/>
              <a:t> de service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/>
              <a:t>Elle </a:t>
            </a:r>
            <a:r>
              <a:rPr lang="en-CA" sz="2000" dirty="0" err="1"/>
              <a:t>n’a</a:t>
            </a:r>
            <a:r>
              <a:rPr lang="en-CA" sz="2000" dirty="0"/>
              <a:t> </a:t>
            </a:r>
            <a:r>
              <a:rPr lang="en-CA" sz="2000" dirty="0" err="1"/>
              <a:t>actuellement</a:t>
            </a:r>
            <a:r>
              <a:rPr lang="en-CA" sz="2000" dirty="0"/>
              <a:t> </a:t>
            </a:r>
            <a:r>
              <a:rPr lang="en-CA" sz="2000" dirty="0" err="1"/>
              <a:t>aucune</a:t>
            </a:r>
            <a:r>
              <a:rPr lang="en-CA" sz="2000" dirty="0"/>
              <a:t> famille au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AAAAB-B958-E3E7-AC7F-23F75196BFAF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A76DC-9AC7-D2A5-D3B5-6DC53D74F73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/>
              <a:pPr/>
              <a:t>52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9878559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BF21E-4112-37D5-AA95-743EA97C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F35DF-170A-35EB-E196-A8AE118C015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4F53B-3853-C7CF-B34B-773BC7549AC7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D2182-9E79-1264-D1DB-8ED3CB2BBCBE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83FF-A541-3219-86EB-CD12C0194A6C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CBF25484-4A21-184E-A7FE-614E4432E797}" type="slidenum">
              <a:rPr lang="en-US" altLang="fr-FR" smtClean="0"/>
              <a:pPr/>
              <a:t>53</a:t>
            </a:fld>
            <a:endParaRPr lang="en-US" alt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953B8-A5EC-F11F-8757-28132EBF1540}"/>
              </a:ext>
            </a:extLst>
          </p:cNvPr>
          <p:cNvPicPr/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2400" y="361950"/>
            <a:ext cx="7239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07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E30E-6252-6364-0A8A-EF3EE101FA6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401" y="46354"/>
            <a:ext cx="6477000" cy="1143000"/>
          </a:xfrm>
        </p:spPr>
        <p:txBody>
          <a:bodyPr/>
          <a:lstStyle/>
          <a:p>
            <a:r>
              <a:rPr lang="fr-CA" dirty="0"/>
              <a:t>Conseils par Warren 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DC69B-9F0B-93DC-3D91-728F8DD54795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8BD18-6F38-3759-D8EB-0D5F137AEA6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54</a:t>
            </a:fld>
            <a:endParaRPr lang="en-US" alt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C6144-43E3-446B-E4FF-6D49C93B6D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2166" y="914400"/>
            <a:ext cx="5943600" cy="44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5211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CA05BE-BFF1-FF74-DBF8-0D4A08BD85A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Autres </a:t>
            </a:r>
            <a:r>
              <a:rPr lang="fr-CA" dirty="0" err="1"/>
              <a:t>recommendations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C7053-DA94-CFD0-211D-E9A77D3AAF20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8215" y="1650609"/>
            <a:ext cx="6477000" cy="2667000"/>
          </a:xfrm>
        </p:spPr>
        <p:txBody>
          <a:bodyPr/>
          <a:lstStyle/>
          <a:p>
            <a:r>
              <a:rPr lang="fr-FR" dirty="0"/>
              <a:t>SCG sera améliorée en ayant une offre d’emploi basé sur une EIMT, ainsi qu’en améliorant ses compétences linguistiques en anglais  </a:t>
            </a:r>
            <a:endParaRPr lang="en-CA" dirty="0"/>
          </a:p>
          <a:p>
            <a:endParaRPr lang="fr-FR" dirty="0"/>
          </a:p>
          <a:p>
            <a:r>
              <a:rPr lang="fr-FR" dirty="0"/>
              <a:t>Il y a aussi deux options possibles pour qu’elle immigre par la province de l’Ontario, comme suit :</a:t>
            </a:r>
            <a:endParaRPr lang="en-CA" dirty="0"/>
          </a:p>
          <a:p>
            <a:pPr lvl="1"/>
            <a:r>
              <a:rPr lang="en-US" dirty="0" err="1"/>
              <a:t>Travailleurs</a:t>
            </a:r>
            <a:r>
              <a:rPr lang="en-US" dirty="0"/>
              <a:t> étrangers de la </a:t>
            </a:r>
            <a:r>
              <a:rPr lang="en-US" dirty="0" err="1"/>
              <a:t>catégorie</a:t>
            </a:r>
            <a:r>
              <a:rPr lang="en-US" dirty="0"/>
              <a:t> </a:t>
            </a:r>
            <a:r>
              <a:rPr lang="en-US" dirty="0" err="1"/>
              <a:t>Offre</a:t>
            </a:r>
            <a:r>
              <a:rPr lang="en-US" dirty="0"/>
              <a:t> </a:t>
            </a:r>
            <a:r>
              <a:rPr lang="en-US" dirty="0" err="1"/>
              <a:t>d’emploi</a:t>
            </a:r>
            <a:r>
              <a:rPr lang="en-US" dirty="0"/>
              <a:t> du </a:t>
            </a:r>
            <a:r>
              <a:rPr lang="en-US" dirty="0" err="1"/>
              <a:t>POCI</a:t>
            </a:r>
            <a:r>
              <a:rPr lang="en-US" dirty="0"/>
              <a:t> </a:t>
            </a:r>
            <a:endParaRPr lang="en-CA" dirty="0"/>
          </a:p>
          <a:p>
            <a:pPr lvl="1"/>
            <a:r>
              <a:rPr lang="en-US" dirty="0" err="1"/>
              <a:t>Programme</a:t>
            </a:r>
            <a:r>
              <a:rPr lang="en-US" dirty="0"/>
              <a:t> Ontario Entrée express – volet </a:t>
            </a:r>
            <a:r>
              <a:rPr lang="en-US" dirty="0" err="1"/>
              <a:t>spécialisés</a:t>
            </a:r>
            <a:r>
              <a:rPr lang="en-US" dirty="0"/>
              <a:t> </a:t>
            </a:r>
          </a:p>
          <a:p>
            <a:endParaRPr lang="en-CA" dirty="0"/>
          </a:p>
          <a:p>
            <a:r>
              <a:rPr lang="en-CA" dirty="0" err="1"/>
              <a:t>Problématiques</a:t>
            </a:r>
            <a:r>
              <a:rPr lang="en-CA" dirty="0"/>
              <a:t>: </a:t>
            </a:r>
            <a:r>
              <a:rPr lang="fr-FR" dirty="0"/>
              <a:t>Les critères changent constamment et peuvent être modifiés, entraînant le refus du demandeur.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44928-4683-D082-CEAF-03EE090F26F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65A7F-C3BF-03AC-A56C-09BA46EFB202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55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6342235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A710-F586-6B3B-C24F-C7344E646EC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Entrée express – dernière ronde d’invitation actuelle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D131D-FC2A-4C1D-D1F4-038323D3A6BB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809750"/>
            <a:ext cx="6705600" cy="3238500"/>
          </a:xfrm>
        </p:spPr>
        <p:txBody>
          <a:bodyPr/>
          <a:lstStyle/>
          <a:p>
            <a:pPr marL="0" indent="0">
              <a:buNone/>
            </a:pPr>
            <a:r>
              <a:rPr lang="fr-CA" b="1" u="sng" dirty="0"/>
              <a:t>18 mars 2026 </a:t>
            </a:r>
          </a:p>
          <a:p>
            <a:r>
              <a:rPr lang="fr-FR" b="1" dirty="0"/>
              <a:t>Note obtenue dans le </a:t>
            </a:r>
            <a:r>
              <a:rPr lang="fr-FR" b="1" dirty="0" err="1"/>
              <a:t>SCG</a:t>
            </a:r>
            <a:r>
              <a:rPr lang="fr-FR" b="1" dirty="0"/>
              <a:t> par le candidat invité le moins bien classé :</a:t>
            </a:r>
            <a:r>
              <a:rPr lang="fr-FR" dirty="0"/>
              <a:t> 393</a:t>
            </a:r>
          </a:p>
          <a:p>
            <a:r>
              <a:rPr lang="fr-FR" b="1" dirty="0"/>
              <a:t>Nombre d’invitations envoyées :</a:t>
            </a:r>
            <a:r>
              <a:rPr lang="fr-FR" dirty="0"/>
              <a:t> 4 000</a:t>
            </a:r>
          </a:p>
          <a:p>
            <a:r>
              <a:rPr lang="fr-FR" b="1" dirty="0"/>
              <a:t>Classement requis :</a:t>
            </a:r>
            <a:r>
              <a:rPr lang="fr-FR" dirty="0"/>
              <a:t> 4 000 ou au-dessus</a:t>
            </a:r>
          </a:p>
          <a:p>
            <a:r>
              <a:rPr lang="fr-FR" b="1" dirty="0"/>
              <a:t>Règle de bris d’égalité :</a:t>
            </a:r>
            <a:r>
              <a:rPr lang="fr-FR" dirty="0"/>
              <a:t> 29 décembre 2025 à 12:47:31 </a:t>
            </a:r>
            <a:r>
              <a:rPr lang="fr-FR" dirty="0" err="1"/>
              <a:t>UTC</a:t>
            </a:r>
            <a:endParaRPr lang="fr-FR" dirty="0"/>
          </a:p>
          <a:p>
            <a:pPr lvl="1"/>
            <a:r>
              <a:rPr lang="fr-FR" dirty="0"/>
              <a:t>Si plus d’un candidat obtient la note la plus faible, ils tranchent en fonction de la date et de l’heure de la demande de soumission du profil entrée express.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2D6EC-D21A-186F-62D2-79C9516EF351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89971-E8B5-9942-9446-F9558A2B1CF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56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6648365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9A2CA-AD1F-9818-3748-74FA16423A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7695" y="2057400"/>
            <a:ext cx="2949575" cy="16002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CA" sz="2700" dirty="0"/>
              <a:t>Entrée express – dernière ronde d’invitation actuelle </a:t>
            </a:r>
            <a:endParaRPr lang="en-CA" sz="2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EF2F9F-AFBC-0738-CBE7-98299B35B34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10694" y="408842"/>
            <a:ext cx="3732213" cy="5900734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64C51-34FE-4163-DEDA-F53430D68897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304800" y="5943600"/>
            <a:ext cx="2895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fr-FR"/>
              <a:t> 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80810-174A-29FF-5574-0BC04025C700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553200" y="5943600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B9CE19AC-F47A-7E48-A5CA-CE17C5A5FBA3}" type="slidenum">
              <a:rPr lang="en-US" altLang="fr-FR" smtClean="0"/>
              <a:pPr>
                <a:spcAft>
                  <a:spcPts val="600"/>
                </a:spcAft>
              </a:pPr>
              <a:t>57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5733713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79B9C-D050-A246-6EDE-4ECC02E27F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3000" y="134712"/>
            <a:ext cx="6477000" cy="1143000"/>
          </a:xfrm>
        </p:spPr>
        <p:txBody>
          <a:bodyPr/>
          <a:lstStyle/>
          <a:p>
            <a:pPr algn="ctr"/>
            <a:r>
              <a:rPr lang="fr-FR" b="1" dirty="0"/>
              <a:t>Merci!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4F775D7-AF51-F6D9-46BF-27CFAC1A74F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1053787" y="3731669"/>
            <a:ext cx="1579491" cy="1579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3FC835-D2C0-36B2-9466-914608948A5D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4629F80-5B7A-3018-FFC0-74EF80440D91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58</a:t>
            </a:fld>
            <a:endParaRPr lang="en-US" alt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8C8AD-F811-7801-6E06-E81EB15D15A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895600" y="1124452"/>
            <a:ext cx="420179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153C68"/>
                </a:solidFill>
              </a:rPr>
              <a:t>Warren L. Creates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Lawyer/Advocate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Certified Specialist in Citizenship and Immigration Law</a:t>
            </a:r>
          </a:p>
          <a:p>
            <a:r>
              <a:rPr lang="en-US" sz="1200" b="1" dirty="0" err="1">
                <a:solidFill>
                  <a:srgbClr val="153C68"/>
                </a:solidFill>
                <a:latin typeface="+mj-lt"/>
              </a:rPr>
              <a:t>Perley</a:t>
            </a:r>
            <a:r>
              <a:rPr lang="en-US" sz="1200" b="1" dirty="0">
                <a:solidFill>
                  <a:srgbClr val="153C68"/>
                </a:solidFill>
                <a:latin typeface="+mj-lt"/>
              </a:rPr>
              <a:t>-Robertson, Hill &amp; McDougall LLP</a:t>
            </a:r>
          </a:p>
          <a:p>
            <a:endParaRPr lang="en-US" sz="1200" b="1" dirty="0">
              <a:solidFill>
                <a:srgbClr val="153C68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1400-340 Albert </a:t>
            </a:r>
            <a:r>
              <a:rPr lang="en-US" sz="1200" b="1" dirty="0" err="1">
                <a:solidFill>
                  <a:srgbClr val="153C68"/>
                </a:solidFill>
                <a:latin typeface="+mj-lt"/>
              </a:rPr>
              <a:t>st.</a:t>
            </a:r>
            <a:r>
              <a:rPr lang="en-US" sz="1200" b="1" dirty="0">
                <a:solidFill>
                  <a:srgbClr val="153C68"/>
                </a:solidFill>
                <a:latin typeface="+mj-lt"/>
              </a:rPr>
              <a:t> 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Ottawa, ON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Canada K1R 0A5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T: 613-566-2839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wcreates@perlaw.ca</a:t>
            </a:r>
            <a:endParaRPr lang="en-US" sz="1200" b="1" dirty="0">
              <a:solidFill>
                <a:srgbClr val="153C68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www.warrencreates.com</a:t>
            </a:r>
            <a:endParaRPr lang="en-CA" sz="1200" b="1" dirty="0">
              <a:solidFill>
                <a:srgbClr val="153C68"/>
              </a:solidFill>
              <a:latin typeface="+mj-lt"/>
            </a:endParaRPr>
          </a:p>
          <a:p>
            <a:endParaRPr lang="en-CA" sz="1200" dirty="0">
              <a:solidFill>
                <a:srgbClr val="153C68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EE6048-E8C4-622E-2742-E6B6492D876F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93790"/>
            <a:ext cx="1589681" cy="15794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504D2-B703-68F8-6FA8-848DFEFAEF6B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447800" y="390477"/>
            <a:ext cx="771157" cy="7711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C49882-B319-3AA2-12D1-19F2070AB6C2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861603" y="3703154"/>
            <a:ext cx="39963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53C68"/>
                </a:solidFill>
              </a:rPr>
              <a:t>Audrey Ward</a:t>
            </a:r>
          </a:p>
          <a:p>
            <a:r>
              <a:rPr lang="en-US" sz="1400" b="1" dirty="0">
                <a:solidFill>
                  <a:srgbClr val="153C68"/>
                </a:solidFill>
              </a:rPr>
              <a:t>Articling Student/Stagiaire </a:t>
            </a:r>
            <a:r>
              <a:rPr lang="en-US" sz="1400" b="1" dirty="0" err="1">
                <a:solidFill>
                  <a:srgbClr val="153C68"/>
                </a:solidFill>
              </a:rPr>
              <a:t>en</a:t>
            </a:r>
            <a:r>
              <a:rPr lang="en-US" sz="1400" b="1" dirty="0">
                <a:solidFill>
                  <a:srgbClr val="153C68"/>
                </a:solidFill>
              </a:rPr>
              <a:t> droit</a:t>
            </a:r>
          </a:p>
          <a:p>
            <a:r>
              <a:rPr lang="en-US" sz="1400" b="1" dirty="0">
                <a:solidFill>
                  <a:srgbClr val="153C68"/>
                </a:solidFill>
              </a:rPr>
              <a:t>Perley-Robertson, Hill &amp; McDougall LLP</a:t>
            </a:r>
          </a:p>
          <a:p>
            <a:endParaRPr lang="en-US" sz="1600" b="1" dirty="0">
              <a:solidFill>
                <a:srgbClr val="153C68"/>
              </a:solidFill>
            </a:endParaRP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1400-340 Albert </a:t>
            </a:r>
            <a:r>
              <a:rPr lang="en-US" sz="1200" b="1" dirty="0" err="1">
                <a:solidFill>
                  <a:srgbClr val="153C68"/>
                </a:solidFill>
                <a:latin typeface="+mj-lt"/>
              </a:rPr>
              <a:t>st.</a:t>
            </a:r>
            <a:r>
              <a:rPr lang="en-US" sz="1200" b="1" dirty="0">
                <a:solidFill>
                  <a:srgbClr val="153C68"/>
                </a:solidFill>
                <a:latin typeface="+mj-lt"/>
              </a:rPr>
              <a:t> 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Ottawa, ON</a:t>
            </a: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Canada </a:t>
            </a:r>
            <a:r>
              <a:rPr lang="en-US" sz="1200" b="1" dirty="0" err="1">
                <a:solidFill>
                  <a:srgbClr val="153C68"/>
                </a:solidFill>
                <a:latin typeface="+mj-lt"/>
              </a:rPr>
              <a:t>K1R</a:t>
            </a:r>
            <a:r>
              <a:rPr lang="en-US" sz="1200" b="1" dirty="0">
                <a:solidFill>
                  <a:srgbClr val="153C68"/>
                </a:solidFill>
                <a:latin typeface="+mj-lt"/>
              </a:rPr>
              <a:t> </a:t>
            </a:r>
            <a:r>
              <a:rPr lang="en-US" sz="1200" b="1" dirty="0" err="1">
                <a:solidFill>
                  <a:srgbClr val="153C68"/>
                </a:solidFill>
                <a:latin typeface="+mj-lt"/>
              </a:rPr>
              <a:t>0A5</a:t>
            </a:r>
            <a:endParaRPr lang="en-US" sz="1200" b="1" dirty="0">
              <a:solidFill>
                <a:srgbClr val="153C68"/>
              </a:solidFill>
              <a:latin typeface="+mj-lt"/>
            </a:endParaRPr>
          </a:p>
          <a:p>
            <a:r>
              <a:rPr lang="en-US" sz="1200" b="1" dirty="0">
                <a:solidFill>
                  <a:srgbClr val="153C68"/>
                </a:solidFill>
                <a:latin typeface="+mj-lt"/>
              </a:rPr>
              <a:t>award@perlaw.ca</a:t>
            </a:r>
          </a:p>
        </p:txBody>
      </p:sp>
    </p:spTree>
    <p:extLst>
      <p:ext uri="{BB962C8B-B14F-4D97-AF65-F5344CB8AC3E}">
        <p14:creationId xmlns:p14="http://schemas.microsoft.com/office/powerpoint/2010/main" val="117179409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91DF-55BA-0D30-6B50-B2851791AA0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2. Travailleur Temporaire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9EF5-9669-9B37-A5E1-6AD331F8023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76400"/>
            <a:ext cx="6477000" cy="3657600"/>
          </a:xfrm>
        </p:spPr>
        <p:txBody>
          <a:bodyPr/>
          <a:lstStyle/>
          <a:p>
            <a:r>
              <a:rPr lang="en-CA" dirty="0" err="1"/>
              <a:t>Permets</a:t>
            </a:r>
            <a:r>
              <a:rPr lang="en-CA" dirty="0"/>
              <a:t> aux </a:t>
            </a:r>
            <a:r>
              <a:rPr lang="en-CA" dirty="0" err="1"/>
              <a:t>travailleurs</a:t>
            </a:r>
            <a:r>
              <a:rPr lang="en-CA" dirty="0"/>
              <a:t> étrangers de </a:t>
            </a:r>
            <a:r>
              <a:rPr lang="en-CA" dirty="0" err="1"/>
              <a:t>travailler</a:t>
            </a:r>
            <a:r>
              <a:rPr lang="en-CA" dirty="0"/>
              <a:t> </a:t>
            </a:r>
            <a:r>
              <a:rPr lang="en-CA" dirty="0" err="1"/>
              <a:t>temporairement</a:t>
            </a:r>
            <a:r>
              <a:rPr lang="en-CA" dirty="0"/>
              <a:t> au Canada. </a:t>
            </a:r>
          </a:p>
          <a:p>
            <a:r>
              <a:rPr lang="en-CA" b="1" dirty="0"/>
              <a:t>Deux types de </a:t>
            </a:r>
            <a:r>
              <a:rPr lang="en-CA" b="1" dirty="0" err="1"/>
              <a:t>permis</a:t>
            </a:r>
            <a:r>
              <a:rPr lang="en-CA" b="1" dirty="0"/>
              <a:t> de travail </a:t>
            </a:r>
            <a:r>
              <a:rPr lang="en-CA" b="1" u="sng" dirty="0"/>
              <a:t>avec</a:t>
            </a:r>
            <a:r>
              <a:rPr lang="en-CA" b="1" dirty="0"/>
              <a:t> </a:t>
            </a:r>
            <a:r>
              <a:rPr lang="en-CA" b="1" dirty="0" err="1"/>
              <a:t>une</a:t>
            </a:r>
            <a:r>
              <a:rPr lang="en-CA" b="1" dirty="0"/>
              <a:t> </a:t>
            </a:r>
            <a:r>
              <a:rPr lang="en-CA" b="1" dirty="0" err="1"/>
              <a:t>offre</a:t>
            </a:r>
            <a:r>
              <a:rPr lang="en-CA" b="1" dirty="0"/>
              <a:t> </a:t>
            </a:r>
            <a:r>
              <a:rPr lang="en-CA" b="1" dirty="0" err="1"/>
              <a:t>d’emploi</a:t>
            </a:r>
            <a:r>
              <a:rPr lang="en-CA" b="1" dirty="0"/>
              <a:t>:  </a:t>
            </a:r>
          </a:p>
          <a:p>
            <a:pPr lvl="1"/>
            <a:r>
              <a:rPr lang="en-CA" dirty="0" err="1"/>
              <a:t>Basé</a:t>
            </a:r>
            <a:r>
              <a:rPr lang="en-CA" dirty="0"/>
              <a:t> sur 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EIMT</a:t>
            </a:r>
            <a:r>
              <a:rPr lang="en-CA" dirty="0"/>
              <a:t>  </a:t>
            </a:r>
          </a:p>
          <a:p>
            <a:pPr lvl="1"/>
            <a:r>
              <a:rPr lang="en-CA" dirty="0" err="1"/>
              <a:t>Exempté</a:t>
            </a:r>
            <a:r>
              <a:rPr lang="en-CA" dirty="0"/>
              <a:t> </a:t>
            </a:r>
            <a:r>
              <a:rPr lang="en-CA" dirty="0" err="1"/>
              <a:t>d’EIMT</a:t>
            </a:r>
            <a:r>
              <a:rPr lang="en-CA" dirty="0"/>
              <a:t> </a:t>
            </a:r>
          </a:p>
          <a:p>
            <a:r>
              <a:rPr lang="en-CA" b="1" dirty="0" err="1"/>
              <a:t>Permis</a:t>
            </a:r>
            <a:r>
              <a:rPr lang="en-CA" b="1" dirty="0"/>
              <a:t> de travail </a:t>
            </a:r>
            <a:r>
              <a:rPr lang="en-CA" b="1" dirty="0" err="1"/>
              <a:t>ouvert</a:t>
            </a:r>
            <a:r>
              <a:rPr lang="en-CA" b="1" dirty="0"/>
              <a:t> </a:t>
            </a:r>
            <a:r>
              <a:rPr lang="en-CA" dirty="0" err="1"/>
              <a:t>s’adresse</a:t>
            </a:r>
            <a:r>
              <a:rPr lang="en-CA" dirty="0"/>
              <a:t> aux </a:t>
            </a:r>
            <a:r>
              <a:rPr lang="en-CA" dirty="0" err="1"/>
              <a:t>travailleurs</a:t>
            </a:r>
            <a:r>
              <a:rPr lang="en-CA" dirty="0"/>
              <a:t> qui </a:t>
            </a:r>
            <a:r>
              <a:rPr lang="en-CA" dirty="0" err="1"/>
              <a:t>n’ont</a:t>
            </a:r>
            <a:r>
              <a:rPr lang="en-CA" dirty="0"/>
              <a:t> </a:t>
            </a:r>
            <a:r>
              <a:rPr lang="en-CA" b="1" u="sng" dirty="0"/>
              <a:t>pas</a:t>
            </a:r>
            <a:r>
              <a:rPr lang="en-CA" dirty="0"/>
              <a:t> </a:t>
            </a:r>
            <a:r>
              <a:rPr lang="en-CA" dirty="0" err="1"/>
              <a:t>d’offre</a:t>
            </a:r>
            <a:r>
              <a:rPr lang="en-CA" dirty="0"/>
              <a:t> </a:t>
            </a:r>
            <a:r>
              <a:rPr lang="en-CA" dirty="0" err="1"/>
              <a:t>d’emploi</a:t>
            </a:r>
            <a:r>
              <a:rPr lang="en-CA" dirty="0"/>
              <a:t> au Canada</a:t>
            </a:r>
            <a:r>
              <a:rPr lang="en-CA" b="1" dirty="0"/>
              <a:t>. </a:t>
            </a: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18BCC-7C92-383E-C49A-A24672E2F17D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/>
              <a:t> </a:t>
            </a:r>
            <a:r>
              <a:rPr lang="en-US" altLang="fr-FR" sz="180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59FD8-AA22-CB20-CFEC-7A95D5DA78C4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62412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5BC1D-95EF-5B95-8E8F-C760257244B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CA" dirty="0" err="1"/>
              <a:t>Évaluation</a:t>
            </a:r>
            <a:r>
              <a:rPr lang="en-CA" dirty="0"/>
              <a:t> de </a:t>
            </a:r>
            <a:r>
              <a:rPr lang="en-CA" dirty="0" err="1"/>
              <a:t>l’impact</a:t>
            </a:r>
            <a:r>
              <a:rPr lang="en-CA" dirty="0"/>
              <a:t> sur le </a:t>
            </a:r>
            <a:r>
              <a:rPr lang="en-CA" dirty="0" err="1"/>
              <a:t>marché</a:t>
            </a:r>
            <a:r>
              <a:rPr lang="en-CA" dirty="0"/>
              <a:t> du travail (</a:t>
            </a:r>
            <a:r>
              <a:rPr lang="en-CA" dirty="0" err="1"/>
              <a:t>EIMT</a:t>
            </a:r>
            <a:r>
              <a:rPr lang="en-C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709A-1A86-C823-A4A3-BD56F88BE502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00200"/>
            <a:ext cx="6553200" cy="2667000"/>
          </a:xfrm>
        </p:spPr>
        <p:txBody>
          <a:bodyPr/>
          <a:lstStyle/>
          <a:p>
            <a:r>
              <a:rPr lang="en-CA" dirty="0" err="1"/>
              <a:t>EIMT</a:t>
            </a:r>
            <a:r>
              <a:rPr lang="en-CA" dirty="0"/>
              <a:t> </a:t>
            </a:r>
            <a:r>
              <a:rPr lang="en-CA" dirty="0" err="1"/>
              <a:t>détermine</a:t>
            </a:r>
            <a:r>
              <a:rPr lang="en-CA" dirty="0"/>
              <a:t> </a:t>
            </a:r>
            <a:r>
              <a:rPr lang="en-CA" dirty="0" err="1"/>
              <a:t>si</a:t>
            </a:r>
            <a:r>
              <a:rPr lang="en-CA" dirty="0"/>
              <a:t> </a:t>
            </a:r>
            <a:r>
              <a:rPr lang="en-CA" dirty="0" err="1"/>
              <a:t>l’embauche</a:t>
            </a:r>
            <a:r>
              <a:rPr lang="en-CA" dirty="0"/>
              <a:t> </a:t>
            </a:r>
            <a:r>
              <a:rPr lang="fr-FR" dirty="0"/>
              <a:t>d’un travailleur étranger temporaire aura un effet positif ou négatif sur le marché du travail canadien </a:t>
            </a:r>
            <a:endParaRPr lang="en-CA" dirty="0"/>
          </a:p>
          <a:p>
            <a:pPr lvl="1"/>
            <a:r>
              <a:rPr lang="fr-FR" sz="1600" dirty="0"/>
              <a:t>Pas requise si le travailleur a déjà un permis de travail ouvert </a:t>
            </a:r>
          </a:p>
          <a:p>
            <a:pPr lvl="1"/>
            <a:r>
              <a:rPr lang="fr-FR" sz="1600" dirty="0"/>
              <a:t>L’</a:t>
            </a:r>
            <a:r>
              <a:rPr lang="fr-FR" sz="1600" dirty="0" err="1"/>
              <a:t>EIMT</a:t>
            </a:r>
            <a:r>
              <a:rPr lang="fr-FR" sz="1600" dirty="0"/>
              <a:t> est utilisée par les employeurs avant d’embaucher le travailleur</a:t>
            </a:r>
          </a:p>
          <a:p>
            <a:pPr lvl="1"/>
            <a:r>
              <a:rPr lang="fr-FR" sz="1600" dirty="0"/>
              <a:t>L’</a:t>
            </a:r>
            <a:r>
              <a:rPr lang="fr-FR" sz="1600" dirty="0" err="1"/>
              <a:t>EIMT</a:t>
            </a:r>
            <a:r>
              <a:rPr lang="fr-FR" sz="1600" dirty="0"/>
              <a:t> est requise, sauf si la situation relève soit d’une </a:t>
            </a:r>
            <a:r>
              <a:rPr lang="fr-FR" sz="1600" b="1" dirty="0"/>
              <a:t>exemption </a:t>
            </a:r>
            <a:r>
              <a:rPr lang="fr-FR" sz="1600" b="1" dirty="0" err="1"/>
              <a:t>EIMT</a:t>
            </a:r>
            <a:r>
              <a:rPr lang="fr-FR" sz="1600" b="1" dirty="0"/>
              <a:t> </a:t>
            </a:r>
            <a:r>
              <a:rPr lang="fr-FR" sz="1600" dirty="0"/>
              <a:t>soit d’une </a:t>
            </a:r>
            <a:r>
              <a:rPr lang="fr-FR" sz="1600" b="1" dirty="0"/>
              <a:t>exemption de permis de travail</a:t>
            </a:r>
          </a:p>
          <a:p>
            <a:r>
              <a:rPr lang="fr-FR" sz="1600" b="1" u="sng" dirty="0"/>
              <a:t>Volet de demande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8D68A-8EE9-E9A9-F77A-9DA87EAEF4F4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488F0-E5FE-A2E1-22B6-3CA64F24ACDD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>
          <a:xfrm>
            <a:off x="6482862" y="5906379"/>
            <a:ext cx="2133600" cy="476250"/>
          </a:xfrm>
        </p:spPr>
        <p:txBody>
          <a:bodyPr/>
          <a:lstStyle/>
          <a:p>
            <a:fld id="{B9CE19AC-F47A-7E48-A5CA-CE17C5A5FBA3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0BA5E-D776-C918-5321-92ACF197758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85800" y="4180344"/>
            <a:ext cx="3733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Postes à haut ou à bas salaire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Volet des talents mondiaux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Postes en agriculture primaire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Postes de fournisseurs de soins </a:t>
            </a: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E8CEE-3E3F-3B95-BDDD-B9EC8EF1568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02258" y="4180344"/>
            <a:ext cx="43035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Projet pilote pour les employeurs reconnus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Demandes pour soutenir la résidence permanente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2142"/>
                </a:solidFill>
                <a:latin typeface="+mn-lt"/>
              </a:rPr>
              <a:t>Postes universitaires </a:t>
            </a:r>
            <a:endParaRPr lang="en-CA" sz="1600" dirty="0">
              <a:solidFill>
                <a:srgbClr val="002142"/>
              </a:solidFill>
              <a:latin typeface="+mn-lt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279596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AF30C-E02E-F296-1397-CFA073BFB91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438150"/>
            <a:ext cx="7086600" cy="1238250"/>
          </a:xfrm>
        </p:spPr>
        <p:txBody>
          <a:bodyPr/>
          <a:lstStyle/>
          <a:p>
            <a:r>
              <a:rPr lang="en-CA" sz="2400" dirty="0" err="1"/>
              <a:t>Évaluation</a:t>
            </a:r>
            <a:r>
              <a:rPr lang="en-CA" sz="2400" dirty="0"/>
              <a:t> de </a:t>
            </a:r>
            <a:r>
              <a:rPr lang="en-CA" sz="2400" dirty="0" err="1"/>
              <a:t>l’impact</a:t>
            </a:r>
            <a:r>
              <a:rPr lang="en-CA" sz="2400" dirty="0"/>
              <a:t> sur le </a:t>
            </a:r>
            <a:r>
              <a:rPr lang="en-CA" sz="2400" dirty="0" err="1"/>
              <a:t>marché</a:t>
            </a:r>
            <a:r>
              <a:rPr lang="en-CA" sz="2400" dirty="0"/>
              <a:t> du travail (</a:t>
            </a:r>
            <a:r>
              <a:rPr lang="en-CA" sz="2400" dirty="0" err="1"/>
              <a:t>EIMT</a:t>
            </a:r>
            <a:r>
              <a:rPr lang="en-CA" sz="2400" dirty="0"/>
              <a:t>):</a:t>
            </a:r>
            <a:br>
              <a:rPr lang="en-CA" sz="2400" dirty="0"/>
            </a:br>
            <a:r>
              <a:rPr lang="en-CA" sz="2400" b="1" dirty="0"/>
              <a:t>Critères </a:t>
            </a:r>
            <a:r>
              <a:rPr lang="en-CA" sz="2400" b="1" dirty="0" err="1"/>
              <a:t>d’évaluation</a:t>
            </a:r>
            <a:r>
              <a:rPr lang="en-CA" sz="2400" b="1" dirty="0"/>
              <a:t> par </a:t>
            </a:r>
            <a:r>
              <a:rPr lang="en-CA" sz="2400" b="1" dirty="0" err="1"/>
              <a:t>EDSC</a:t>
            </a:r>
            <a:endParaRPr lang="en-CA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9D6FE-6D8F-07C3-B042-32CF2803920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7286" y="1676400"/>
            <a:ext cx="7352714" cy="3733800"/>
          </a:xfrm>
        </p:spPr>
        <p:txBody>
          <a:bodyPr/>
          <a:lstStyle/>
          <a:p>
            <a:r>
              <a:rPr lang="fr-CA" sz="1600" dirty="0"/>
              <a:t>Frais de traitement de 1,000$</a:t>
            </a:r>
          </a:p>
          <a:p>
            <a:r>
              <a:rPr lang="fr-CA" sz="1600" dirty="0"/>
              <a:t>Langue de travail : l’anglais ou le français </a:t>
            </a:r>
          </a:p>
          <a:p>
            <a:r>
              <a:rPr lang="fr-CA" sz="1600" dirty="0"/>
              <a:t>Études, formation et expérience</a:t>
            </a:r>
          </a:p>
          <a:p>
            <a:r>
              <a:rPr lang="fr-CA" sz="1600" dirty="0"/>
              <a:t>Professions règlementées (certification/inscription) </a:t>
            </a:r>
          </a:p>
          <a:p>
            <a:r>
              <a:rPr lang="fr-CA" sz="1600" dirty="0"/>
              <a:t>Légitimité de l'entreprise: </a:t>
            </a:r>
          </a:p>
          <a:p>
            <a:pPr lvl="1"/>
            <a:r>
              <a:rPr lang="fr-CA" sz="1400" dirty="0"/>
              <a:t>Preuve d’offre de biens ou de services; Besoin raisonnable de main-d'œuvre; et Capacité à respecter les conditions de l’offre d’emploi</a:t>
            </a:r>
          </a:p>
          <a:p>
            <a:r>
              <a:rPr lang="fr-CA" sz="1600" dirty="0"/>
              <a:t>Plan de transition pour les postes à haut salaire (ou exemption)</a:t>
            </a:r>
          </a:p>
          <a:p>
            <a:r>
              <a:rPr lang="fr-CA" sz="1600" dirty="0"/>
              <a:t>Limite de la proportion de postes à bas salaire</a:t>
            </a:r>
          </a:p>
          <a:p>
            <a:r>
              <a:rPr lang="fr-CA" sz="1600" dirty="0"/>
              <a:t>Consultation du syndicat</a:t>
            </a:r>
          </a:p>
          <a:p>
            <a:r>
              <a:rPr lang="fr-CA" sz="1600" dirty="0"/>
              <a:t>Contrat d’emploi </a:t>
            </a:r>
          </a:p>
          <a:p>
            <a:r>
              <a:rPr lang="fr-CA" sz="1600" dirty="0"/>
              <a:t>Représentant tiers et Recruteurs</a:t>
            </a:r>
          </a:p>
          <a:p>
            <a:r>
              <a:rPr lang="fr-CA" sz="1600" dirty="0"/>
              <a:t>Nouveaux employeurs</a:t>
            </a:r>
          </a:p>
          <a:p>
            <a:r>
              <a:rPr lang="fr-CA" sz="1600" dirty="0"/>
              <a:t>Transport pour les postes a bas salaire, Hébergement, et Assurance santé</a:t>
            </a:r>
          </a:p>
          <a:p>
            <a:endParaRPr lang="fr-CA" sz="1600" dirty="0"/>
          </a:p>
          <a:p>
            <a:endParaRPr lang="fr-CA" sz="1600" dirty="0"/>
          </a:p>
          <a:p>
            <a:endParaRPr lang="fr-CA" sz="1400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01C70-2695-6F55-9983-11DCDFB20099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>
          <a:xfrm>
            <a:off x="0" y="6374716"/>
            <a:ext cx="2895600" cy="476250"/>
          </a:xfrm>
        </p:spPr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31DB4-668D-CD1F-1B14-9B297E8295CB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8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5834185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8E44C-007F-6436-85F8-54EA1D395D3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5800" y="190500"/>
            <a:ext cx="6477000" cy="1143000"/>
          </a:xfrm>
        </p:spPr>
        <p:txBody>
          <a:bodyPr/>
          <a:lstStyle/>
          <a:p>
            <a:r>
              <a:rPr lang="en-CA" dirty="0" err="1"/>
              <a:t>Basé</a:t>
            </a:r>
            <a:r>
              <a:rPr lang="en-CA" dirty="0"/>
              <a:t> sur </a:t>
            </a:r>
            <a:r>
              <a:rPr lang="en-CA" dirty="0" err="1"/>
              <a:t>EIMT</a:t>
            </a:r>
            <a:r>
              <a:rPr lang="en-CA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A0A5-9ED3-A55A-FCFE-5B5C0798D78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43000"/>
            <a:ext cx="6477000" cy="3810000"/>
          </a:xfrm>
        </p:spPr>
        <p:txBody>
          <a:bodyPr/>
          <a:lstStyle/>
          <a:p>
            <a:r>
              <a:rPr lang="fr-FR" sz="1600" dirty="0"/>
              <a:t>Si une </a:t>
            </a:r>
            <a:r>
              <a:rPr lang="fr-FR" sz="1600" dirty="0" err="1"/>
              <a:t>EIMT</a:t>
            </a:r>
            <a:r>
              <a:rPr lang="fr-FR" sz="1600" dirty="0"/>
              <a:t> </a:t>
            </a:r>
            <a:r>
              <a:rPr lang="fr-FR" sz="1600" b="1" u="sng" dirty="0"/>
              <a:t>est</a:t>
            </a:r>
            <a:r>
              <a:rPr lang="fr-FR" sz="1600" dirty="0"/>
              <a:t> requise, l’employeur doit embaucher par l’entremise du </a:t>
            </a:r>
            <a:r>
              <a:rPr lang="fr-FR" sz="1600" b="1" i="1" dirty="0"/>
              <a:t>Programme des travailleurs étrangers temporaires </a:t>
            </a:r>
            <a:r>
              <a:rPr lang="fr-FR" sz="1600" dirty="0"/>
              <a:t>après avoir soumis une demande à Emploi et Développement social Canada (</a:t>
            </a:r>
            <a:r>
              <a:rPr lang="fr-FR" sz="1600" dirty="0" err="1"/>
              <a:t>ESDC</a:t>
            </a:r>
            <a:r>
              <a:rPr lang="fr-FR" sz="1600" dirty="0"/>
              <a:t>) </a:t>
            </a:r>
          </a:p>
          <a:p>
            <a:pPr lvl="1"/>
            <a:r>
              <a:rPr lang="en-CA" sz="1400" dirty="0"/>
              <a:t>art. 203 – </a:t>
            </a:r>
            <a:r>
              <a:rPr lang="en-CA" sz="1400" i="1" dirty="0" err="1"/>
              <a:t>Règlement</a:t>
            </a:r>
            <a:r>
              <a:rPr lang="en-CA" sz="1400" i="1" dirty="0"/>
              <a:t> sur </a:t>
            </a:r>
            <a:r>
              <a:rPr lang="en-CA" sz="1400" i="1" dirty="0" err="1"/>
              <a:t>l’immigration</a:t>
            </a:r>
            <a:r>
              <a:rPr lang="en-CA" sz="1400" i="1" dirty="0"/>
              <a:t> et la protection des </a:t>
            </a:r>
            <a:r>
              <a:rPr lang="en-CA" sz="1400" i="1" dirty="0" err="1"/>
              <a:t>réfugiés</a:t>
            </a:r>
            <a:r>
              <a:rPr lang="en-CA" sz="1400" i="1" dirty="0"/>
              <a:t> DORS/2002-227 </a:t>
            </a:r>
            <a:endParaRPr lang="en-CA" sz="1400" dirty="0"/>
          </a:p>
          <a:p>
            <a:r>
              <a:rPr lang="fr-FR" sz="1600" dirty="0"/>
              <a:t>L’employeur doit démontrer qu’il ne peut pas trouver de travailleurs canadiens pour le poste et que l’embauche d’un travailleur étranger aide le Canada</a:t>
            </a:r>
            <a:r>
              <a:rPr lang="en-CA" sz="1600" dirty="0"/>
              <a:t>.</a:t>
            </a:r>
          </a:p>
          <a:p>
            <a:r>
              <a:rPr lang="fr-FR" sz="1600" dirty="0"/>
              <a:t>L’évaluation de l’</a:t>
            </a:r>
            <a:r>
              <a:rPr lang="fr-FR" sz="1600" dirty="0" err="1"/>
              <a:t>ESDC</a:t>
            </a:r>
            <a:r>
              <a:rPr lang="fr-FR" sz="1600" dirty="0"/>
              <a:t> prend en compte les éléments suivants :</a:t>
            </a:r>
            <a:endParaRPr lang="en-CA" sz="1600" dirty="0"/>
          </a:p>
          <a:p>
            <a:pPr lvl="1"/>
            <a:r>
              <a:rPr lang="fr-FR" sz="1400" dirty="0"/>
              <a:t>Informations sur le marché pour la région et la profession</a:t>
            </a:r>
            <a:endParaRPr lang="en-CA" sz="1400" dirty="0"/>
          </a:p>
          <a:p>
            <a:pPr lvl="1"/>
            <a:r>
              <a:rPr lang="fr-FR" sz="1400" dirty="0"/>
              <a:t>Efforts de recrutement et de publicité</a:t>
            </a:r>
            <a:endParaRPr lang="en-CA" sz="1400" dirty="0"/>
          </a:p>
          <a:p>
            <a:pPr lvl="1"/>
            <a:r>
              <a:rPr lang="fr-FR" sz="1400" dirty="0"/>
              <a:t>Salaires et conditions de travail</a:t>
            </a:r>
            <a:endParaRPr lang="en-CA" sz="1400" dirty="0"/>
          </a:p>
          <a:p>
            <a:pPr lvl="1"/>
            <a:r>
              <a:rPr lang="fr-FR" sz="1400" dirty="0"/>
              <a:t>Pénuries de main-d’œuvre et transfert de compétences et de connaissances aux Canadiens</a:t>
            </a:r>
          </a:p>
          <a:p>
            <a:r>
              <a:rPr lang="fr-FR" sz="1600" dirty="0"/>
              <a:t>Le permis </a:t>
            </a:r>
            <a:r>
              <a:rPr lang="fr-FR" sz="1600" dirty="0" err="1"/>
              <a:t>EIMT</a:t>
            </a:r>
            <a:r>
              <a:rPr lang="fr-FR" sz="1600" dirty="0"/>
              <a:t> aide le travailleur lors du processus d’obtenir la résidence permanente</a:t>
            </a:r>
            <a:endParaRPr lang="en-CA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CB4D3-57AB-C889-F13A-7ACC1A1B9BFE}"/>
              </a:ext>
            </a:extLst>
          </p:cNvPr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fr-FR" dirty="0"/>
              <a:t> </a:t>
            </a:r>
            <a:r>
              <a:rPr lang="en-US" altLang="fr-FR" sz="1800" dirty="0"/>
              <a:t>perlaw.ca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5E54-C554-5291-1B73-EEE2A6DA2BB5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B9CE19AC-F47A-7E48-A5CA-CE17C5A5FBA3}" type="slidenum">
              <a:rPr lang="en-US" altLang="fr-FR" smtClean="0"/>
              <a:pPr/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5573999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Perley Template-bilingual">
  <a:themeElements>
    <a:clrScheme name="Perley Template-bilingu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erley Template-bilingu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erley Template-bilingu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ley Template-bilingu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ley Template-bilingu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ley Template-bilingu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ley Template-bilingu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ley Template-bilingu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ley Template-bilingu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ley Template-bilingual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80AB7F6-4941-49E2-9AAC-EA039D4CB85E}">
  <we:reference id="WA200007559" version="12.4.0.0" store="Omex" storeType="OMEX"/>
  <we:alternateReferences>
    <we:reference id="WA200007559" version="12.4.0.0" store="WA200007559" storeType="OMEX"/>
  </we:alternateReferences>
  <we:properties>
    <we:property name="accepteUtilisationAWeb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70f7a0e-8ebd-4ff5-91b0-63fa6dd42c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E73FF54FEB840B26BEB033100F0C7" ma:contentTypeVersion="9" ma:contentTypeDescription="Create a new document." ma:contentTypeScope="" ma:versionID="f60cb30b9e37bd301af9ad4f39ce8091">
  <xsd:schema xmlns:xsd="http://www.w3.org/2001/XMLSchema" xmlns:xs="http://www.w3.org/2001/XMLSchema" xmlns:p="http://schemas.microsoft.com/office/2006/metadata/properties" xmlns:ns3="670f7a0e-8ebd-4ff5-91b0-63fa6dd42c24" xmlns:ns4="0dd63e01-5ec4-43f4-b859-cea278aa2179" targetNamespace="http://schemas.microsoft.com/office/2006/metadata/properties" ma:root="true" ma:fieldsID="118b34b0dca3ecaa5ed8db73b968e912" ns3:_="" ns4:_="">
    <xsd:import namespace="670f7a0e-8ebd-4ff5-91b0-63fa6dd42c24"/>
    <xsd:import namespace="0dd63e01-5ec4-43f4-b859-cea278aa21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f7a0e-8ebd-4ff5-91b0-63fa6dd42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63e01-5ec4-43f4-b859-cea278aa217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E1F4AA-E9C2-4C5F-BADF-088F996D1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9B6219-6906-4AC4-BEEA-070D5A87811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0dd63e01-5ec4-43f4-b859-cea278aa2179"/>
    <ds:schemaRef ds:uri="670f7a0e-8ebd-4ff5-91b0-63fa6dd42c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067C1F-6856-4C2B-B5D9-A68E8F214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0f7a0e-8ebd-4ff5-91b0-63fa6dd42c24"/>
    <ds:schemaRef ds:uri="0dd63e01-5ec4-43f4-b859-cea278aa21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4811</TotalTime>
  <Words>4710</Words>
  <Application>Microsoft Office PowerPoint</Application>
  <PresentationFormat>On-screen Show (4:3)</PresentationFormat>
  <Paragraphs>618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Helvetica Neue</vt:lpstr>
      <vt:lpstr>Times New Roman</vt:lpstr>
      <vt:lpstr>Perley Template-bilingual</vt:lpstr>
      <vt:lpstr>Immigration Économique</vt:lpstr>
      <vt:lpstr>Ordre du jour</vt:lpstr>
      <vt:lpstr>Étude de cas</vt:lpstr>
      <vt:lpstr>1. L’immigration Économique:  Un aperçu</vt:lpstr>
      <vt:lpstr>1. Immigration Économique Leur capacité à réussir leur établissement économique au Canada (art 12(2) LIPR)</vt:lpstr>
      <vt:lpstr>2. Travailleur Temporaire </vt:lpstr>
      <vt:lpstr>Évaluation de l’impact sur le marché du travail (EIMT)</vt:lpstr>
      <vt:lpstr>Évaluation de l’impact sur le marché du travail (EIMT): Critères d’évaluation par EDSC</vt:lpstr>
      <vt:lpstr>Basé sur EIMT </vt:lpstr>
      <vt:lpstr>Exempté d’EIMT  </vt:lpstr>
      <vt:lpstr>Permis de travail ouvert </vt:lpstr>
      <vt:lpstr>3. Entrée Express  De quoi il s’agit </vt:lpstr>
      <vt:lpstr>Entrée Express  Processus de demande</vt:lpstr>
      <vt:lpstr>Entrée Express  Processus de demande</vt:lpstr>
      <vt:lpstr>Entrée Express  Processus de demande</vt:lpstr>
      <vt:lpstr>Entrée Express  Processus de demande</vt:lpstr>
      <vt:lpstr>Entrée Express  (Instructions ministérielles (IM) – 25 mars 2025 – (art. 10.3 LIPR))</vt:lpstr>
      <vt:lpstr>1 - L’expérience Canadienne (CEC)</vt:lpstr>
      <vt:lpstr>L’expérience Canadienne De quoi il s’agit</vt:lpstr>
      <vt:lpstr>L’expérience Canadienne  Exigences minimales</vt:lpstr>
      <vt:lpstr>L’expérience Canadienne  Exigences minimales</vt:lpstr>
      <vt:lpstr>L’expérience Canadienne  Exigences minimales</vt:lpstr>
      <vt:lpstr>¸</vt:lpstr>
      <vt:lpstr>L’expérience Canadienne  Exigences minimales</vt:lpstr>
      <vt:lpstr>L’expérience Canadienne  Exigences minimales</vt:lpstr>
      <vt:lpstr>L’expérience Canadienne  La question des études</vt:lpstr>
      <vt:lpstr>2 – Programme des travailleurs qualifiés (fédéral) (CTFQ)</vt:lpstr>
      <vt:lpstr>Programme des travailleurs qualifiés (fédéral)  De quoi il s’agit</vt:lpstr>
      <vt:lpstr>PowerPoint Presentation</vt:lpstr>
      <vt:lpstr>Programme des travailleurs qualifiés (fédéral) : Exigences minimales </vt:lpstr>
      <vt:lpstr>Programme des travailleurs qualifiés (fédéral) : Exigences minimales</vt:lpstr>
      <vt:lpstr>Programme des travailleurs qualifiés (fédéral) : Exigences minimales</vt:lpstr>
      <vt:lpstr>Programme des travailleurs qualifiés (fédéral) : Exigences minimales</vt:lpstr>
      <vt:lpstr>Programme des travailleurs qualifiés (fédéral) : Exigences minimales</vt:lpstr>
      <vt:lpstr>Programme des travailleurs qualifiés (fédéral) : Exigences minimales</vt:lpstr>
      <vt:lpstr>Programme des travailleurs qualifiés (fédéral) : Exigences minimales</vt:lpstr>
      <vt:lpstr>Programme des travailleurs qualifiés (fédéral) : Critères de sélection – système de pointage</vt:lpstr>
      <vt:lpstr>Programme des travailleurs qualifiés (fédéral)  Critères de sélection – système de pointage</vt:lpstr>
      <vt:lpstr>Programme des travailleurs qualifiés (fédéral)  Preuve de fonds ($) – art 76(1)(b) </vt:lpstr>
      <vt:lpstr>Programme des travailleurs qualifiés (fédéral)  Preuve de fonds ($)</vt:lpstr>
      <vt:lpstr>3 –Catégorie des travailleurs de métiers spécialisés (fédéral) (CTMSF)</vt:lpstr>
      <vt:lpstr>Catégorie des travailleurs de métiers spécialisés (fédéral) (CTMSF) </vt:lpstr>
      <vt:lpstr>4- Programme des candidats des provinces (PCP)</vt:lpstr>
      <vt:lpstr>Programme des candidats des provinces (PCP)</vt:lpstr>
      <vt:lpstr>Programme des candidats des provinces: Contexte historique</vt:lpstr>
      <vt:lpstr>Programme des candidats des provinces: Contexte pratique </vt:lpstr>
      <vt:lpstr>Programmes des candidats des provinces</vt:lpstr>
      <vt:lpstr>Entrée express: Rondes d’invitations </vt:lpstr>
      <vt:lpstr>Entrée Express: Sélection axée sur les catégories </vt:lpstr>
      <vt:lpstr>DÉCISIONS NOTABLES </vt:lpstr>
      <vt:lpstr>   Que recommanderiez-vous à Jiya?  Est-ce qu’il vous manque des informations?   Quelles questions pertinentes pourriez-vous poser à Jiya afin de fournir des recommandations appropriées?</vt:lpstr>
      <vt:lpstr>Étude de cas</vt:lpstr>
      <vt:lpstr>PowerPoint Presentation</vt:lpstr>
      <vt:lpstr>Conseils par Warren </vt:lpstr>
      <vt:lpstr>Autres recommendations</vt:lpstr>
      <vt:lpstr>Entrée express – dernière ronde d’invitation actuelle </vt:lpstr>
      <vt:lpstr>Entrée express – dernière ronde d’invitation actuelle </vt:lpstr>
      <vt:lpstr>Merci!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Audrey Ward</cp:lastModifiedBy>
  <cp:revision>66</cp:revision>
  <cp:lastPrinted>2026-02-05T21:28:50Z</cp:lastPrinted>
  <dcterms:created xsi:type="dcterms:W3CDTF">2003-11-04T19:23:57Z</dcterms:created>
  <dcterms:modified xsi:type="dcterms:W3CDTF">2026-03-23T15:53:41Z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0x0101007EDE73FF54FEB840B26BEB033100F0C7</vt:lpwstr>
  </property>
</Properties>
</file>